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58" r:id="rId4"/>
    <p:sldId id="260" r:id="rId5"/>
    <p:sldId id="261" r:id="rId6"/>
    <p:sldId id="259" r:id="rId7"/>
    <p:sldId id="262" r:id="rId8"/>
    <p:sldId id="263" r:id="rId9"/>
    <p:sldId id="264" r:id="rId10"/>
    <p:sldId id="265" r:id="rId11"/>
    <p:sldId id="266" r:id="rId12"/>
    <p:sldId id="277" r:id="rId13"/>
    <p:sldId id="278" r:id="rId14"/>
    <p:sldId id="283" r:id="rId15"/>
    <p:sldId id="285" r:id="rId16"/>
    <p:sldId id="287" r:id="rId17"/>
    <p:sldId id="288" r:id="rId18"/>
    <p:sldId id="289" r:id="rId19"/>
    <p:sldId id="291" r:id="rId20"/>
    <p:sldId id="267" r:id="rId21"/>
    <p:sldId id="293" r:id="rId22"/>
    <p:sldId id="294" r:id="rId23"/>
    <p:sldId id="295" r:id="rId24"/>
    <p:sldId id="268" r:id="rId25"/>
    <p:sldId id="296" r:id="rId26"/>
    <p:sldId id="302" r:id="rId27"/>
    <p:sldId id="303" r:id="rId28"/>
    <p:sldId id="305" r:id="rId29"/>
    <p:sldId id="297" r:id="rId30"/>
    <p:sldId id="304" r:id="rId31"/>
    <p:sldId id="306" r:id="rId32"/>
    <p:sldId id="307" r:id="rId33"/>
    <p:sldId id="299" r:id="rId34"/>
    <p:sldId id="300" r:id="rId35"/>
    <p:sldId id="301" r:id="rId36"/>
    <p:sldId id="308" r:id="rId37"/>
    <p:sldId id="269" r:id="rId38"/>
    <p:sldId id="273" r:id="rId39"/>
    <p:sldId id="274" r:id="rId40"/>
    <p:sldId id="275" r:id="rId41"/>
    <p:sldId id="276" r:id="rId42"/>
    <p:sldId id="270" r:id="rId43"/>
    <p:sldId id="271" r:id="rId44"/>
    <p:sldId id="272" r:id="rId45"/>
    <p:sldId id="281" r:id="rId46"/>
    <p:sldId id="290" r:id="rId47"/>
    <p:sldId id="29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5" autoAdjust="0"/>
    <p:restoredTop sz="94660"/>
  </p:normalViewPr>
  <p:slideViewPr>
    <p:cSldViewPr>
      <p:cViewPr>
        <p:scale>
          <a:sx n="83" d="100"/>
          <a:sy n="83" d="100"/>
        </p:scale>
        <p:origin x="-800" y="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095376-B6F1-4665-B39F-B99C8796CAE5}" type="datetimeFigureOut">
              <a:rPr lang="en-US" smtClean="0"/>
              <a:t>4/29/2014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8F31C-85F5-4AC9-9582-D70980E182C1}" type="slidenum">
              <a:rPr lang="en-US" smtClean="0"/>
              <a:t>‹#›</a:t>
            </a:fld>
            <a:endParaRPr lang="en-US"/>
          </a:p>
        </p:txBody>
      </p:sp>
    </p:spTree>
    <p:extLst>
      <p:ext uri="{BB962C8B-B14F-4D97-AF65-F5344CB8AC3E}">
        <p14:creationId xmlns:p14="http://schemas.microsoft.com/office/powerpoint/2010/main" val="2353615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video in the next slide illustrates the two</a:t>
            </a:r>
            <a:r>
              <a:rPr lang="en-US" baseline="0" dirty="0" smtClean="0"/>
              <a:t> types of complex interaction with objects.</a:t>
            </a:r>
            <a:endParaRPr lang="en-US" dirty="0"/>
          </a:p>
        </p:txBody>
      </p:sp>
      <p:sp>
        <p:nvSpPr>
          <p:cNvPr id="4" name="Slide Number Placeholder 3"/>
          <p:cNvSpPr>
            <a:spLocks noGrp="1"/>
          </p:cNvSpPr>
          <p:nvPr>
            <p:ph type="sldNum" sz="quarter" idx="10"/>
          </p:nvPr>
        </p:nvSpPr>
        <p:spPr/>
        <p:txBody>
          <a:bodyPr/>
          <a:lstStyle/>
          <a:p>
            <a:fld id="{F158F31C-85F5-4AC9-9582-D70980E182C1}" type="slidenum">
              <a:rPr lang="en-US" smtClean="0"/>
              <a:t>3</a:t>
            </a:fld>
            <a:endParaRPr lang="en-US"/>
          </a:p>
        </p:txBody>
      </p:sp>
    </p:spTree>
    <p:extLst>
      <p:ext uri="{BB962C8B-B14F-4D97-AF65-F5344CB8AC3E}">
        <p14:creationId xmlns:p14="http://schemas.microsoft.com/office/powerpoint/2010/main" val="153031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remote but not intuitive. Division</a:t>
            </a:r>
            <a:r>
              <a:rPr lang="en-US" baseline="0" dirty="0" smtClean="0"/>
              <a:t> of focus from the digital world to the physical world. Too many functionalities to handle.</a:t>
            </a:r>
          </a:p>
        </p:txBody>
      </p:sp>
      <p:sp>
        <p:nvSpPr>
          <p:cNvPr id="4" name="Slide Number Placeholder 3"/>
          <p:cNvSpPr>
            <a:spLocks noGrp="1"/>
          </p:cNvSpPr>
          <p:nvPr>
            <p:ph type="sldNum" sz="quarter" idx="10"/>
          </p:nvPr>
        </p:nvSpPr>
        <p:spPr/>
        <p:txBody>
          <a:bodyPr/>
          <a:lstStyle/>
          <a:p>
            <a:fld id="{E2958ED7-A517-4413-8199-E763F837A0FB}" type="slidenum">
              <a:rPr lang="en-US" smtClean="0"/>
              <a:t>4</a:t>
            </a:fld>
            <a:endParaRPr lang="en-US"/>
          </a:p>
        </p:txBody>
      </p:sp>
    </p:spTree>
    <p:extLst>
      <p:ext uri="{BB962C8B-B14F-4D97-AF65-F5344CB8AC3E}">
        <p14:creationId xmlns:p14="http://schemas.microsoft.com/office/powerpoint/2010/main" val="2541560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human beings can make a spatial map of objects in other rooms as well, in their memory and thus can </a:t>
            </a:r>
            <a:endParaRPr lang="en-US" b="1" i="1" dirty="0" smtClean="0"/>
          </a:p>
          <a:p>
            <a:endParaRPr lang="en-US" dirty="0"/>
          </a:p>
        </p:txBody>
      </p:sp>
      <p:sp>
        <p:nvSpPr>
          <p:cNvPr id="4" name="Slide Number Placeholder 3"/>
          <p:cNvSpPr>
            <a:spLocks noGrp="1"/>
          </p:cNvSpPr>
          <p:nvPr>
            <p:ph type="sldNum" sz="quarter" idx="10"/>
          </p:nvPr>
        </p:nvSpPr>
        <p:spPr/>
        <p:txBody>
          <a:bodyPr/>
          <a:lstStyle/>
          <a:p>
            <a:fld id="{F158F31C-85F5-4AC9-9582-D70980E182C1}" type="slidenum">
              <a:rPr lang="en-US" smtClean="0"/>
              <a:t>5</a:t>
            </a:fld>
            <a:endParaRPr lang="en-US"/>
          </a:p>
        </p:txBody>
      </p:sp>
    </p:spTree>
    <p:extLst>
      <p:ext uri="{BB962C8B-B14F-4D97-AF65-F5344CB8AC3E}">
        <p14:creationId xmlns:p14="http://schemas.microsoft.com/office/powerpoint/2010/main" val="52671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 handheld </a:t>
            </a:r>
            <a:r>
              <a:rPr lang="en-US" dirty="0" err="1" smtClean="0"/>
              <a:t>pico</a:t>
            </a:r>
            <a:r>
              <a:rPr lang="en-US" dirty="0" smtClean="0"/>
              <a:t>-projector to both display an interface and transmit commands.</a:t>
            </a:r>
          </a:p>
          <a:p>
            <a:r>
              <a:rPr lang="en-US" dirty="0" smtClean="0"/>
              <a:t>No central networking of devices involved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Direct interaction, no division of focus from control to device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previous knowledge of device layout required</a:t>
            </a:r>
          </a:p>
          <a:p>
            <a:r>
              <a:rPr lang="en-US" dirty="0" smtClean="0"/>
              <a:t>Image flicker occurs when the different codes are transmitted</a:t>
            </a:r>
          </a:p>
          <a:p>
            <a:r>
              <a:rPr lang="en-US" dirty="0" smtClean="0"/>
              <a:t>When several devices are close together, control may be a problem.</a:t>
            </a:r>
          </a:p>
          <a:p>
            <a:r>
              <a:rPr lang="en-US" dirty="0" smtClean="0"/>
              <a:t>Need for the user to choose a </a:t>
            </a:r>
            <a:r>
              <a:rPr lang="en-US" dirty="0" err="1" smtClean="0"/>
              <a:t>specialised</a:t>
            </a:r>
            <a:r>
              <a:rPr lang="en-US" dirty="0" smtClean="0"/>
              <a:t> projected interface in some cases.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Effect of</a:t>
            </a:r>
            <a:r>
              <a:rPr lang="en-US" baseline="0" dirty="0" smtClean="0"/>
              <a:t> ambient light on projector display</a:t>
            </a:r>
            <a:endParaRPr lang="en-US" dirty="0" smtClean="0"/>
          </a:p>
          <a:p>
            <a:endParaRPr lang="en-US" dirty="0"/>
          </a:p>
        </p:txBody>
      </p:sp>
      <p:sp>
        <p:nvSpPr>
          <p:cNvPr id="4" name="Slide Number Placeholder 3"/>
          <p:cNvSpPr>
            <a:spLocks noGrp="1"/>
          </p:cNvSpPr>
          <p:nvPr>
            <p:ph type="sldNum" sz="quarter" idx="10"/>
          </p:nvPr>
        </p:nvSpPr>
        <p:spPr/>
        <p:txBody>
          <a:bodyPr/>
          <a:lstStyle/>
          <a:p>
            <a:fld id="{E2958ED7-A517-4413-8199-E763F837A0FB}" type="slidenum">
              <a:rPr lang="en-US" smtClean="0"/>
              <a:t>15</a:t>
            </a:fld>
            <a:endParaRPr lang="en-US"/>
          </a:p>
        </p:txBody>
      </p:sp>
    </p:spTree>
    <p:extLst>
      <p:ext uri="{BB962C8B-B14F-4D97-AF65-F5344CB8AC3E}">
        <p14:creationId xmlns:p14="http://schemas.microsoft.com/office/powerpoint/2010/main" val="89933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1)User points his projector.</a:t>
            </a:r>
          </a:p>
          <a:p>
            <a:r>
              <a:rPr lang="en-US" dirty="0" smtClean="0"/>
              <a:t>2)Sends out RF signals</a:t>
            </a:r>
          </a:p>
          <a:p>
            <a:r>
              <a:rPr lang="en-US" dirty="0" smtClean="0"/>
              <a:t>3)Tags under illumination which</a:t>
            </a:r>
            <a:r>
              <a:rPr lang="en-US" baseline="0" dirty="0" smtClean="0"/>
              <a:t> receive the RF signals respond back with information regarding its position and other info as required.</a:t>
            </a:r>
          </a:p>
          <a:p>
            <a:r>
              <a:rPr lang="en-US" baseline="0" dirty="0" smtClean="0"/>
              <a:t>4)Every pixel transmitted by projector has different gray code. And the selected tags respond back reporting the gray code each </a:t>
            </a:r>
            <a:r>
              <a:rPr lang="en-US" baseline="0" dirty="0" err="1" smtClean="0"/>
              <a:t>receives.The</a:t>
            </a:r>
            <a:r>
              <a:rPr lang="en-US" baseline="0" dirty="0" smtClean="0"/>
              <a:t> projector then projects a “X” or a “O” on each tag.</a:t>
            </a:r>
          </a:p>
        </p:txBody>
      </p:sp>
      <p:sp>
        <p:nvSpPr>
          <p:cNvPr id="4" name="Slide Number Placeholder 3"/>
          <p:cNvSpPr>
            <a:spLocks noGrp="1"/>
          </p:cNvSpPr>
          <p:nvPr>
            <p:ph type="sldNum" sz="quarter" idx="10"/>
          </p:nvPr>
        </p:nvSpPr>
        <p:spPr/>
        <p:txBody>
          <a:bodyPr/>
          <a:lstStyle/>
          <a:p>
            <a:fld id="{E2958ED7-A517-4413-8199-E763F837A0FB}" type="slidenum">
              <a:rPr lang="en-US" smtClean="0"/>
              <a:t>16</a:t>
            </a:fld>
            <a:endParaRPr lang="en-US"/>
          </a:p>
        </p:txBody>
      </p:sp>
    </p:spTree>
    <p:extLst>
      <p:ext uri="{BB962C8B-B14F-4D97-AF65-F5344CB8AC3E}">
        <p14:creationId xmlns:p14="http://schemas.microsoft.com/office/powerpoint/2010/main" val="387160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173193-6422-4C12-98C6-97ECA5CCD224}"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160737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3193-6422-4C12-98C6-97ECA5CCD224}"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97805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3193-6422-4C12-98C6-97ECA5CCD224}"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296623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173193-6422-4C12-98C6-97ECA5CCD224}"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322033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173193-6422-4C12-98C6-97ECA5CCD224}" type="datetimeFigureOut">
              <a:rPr lang="en-US" smtClean="0"/>
              <a:t>4/29/2014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607707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173193-6422-4C12-98C6-97ECA5CCD224}"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169446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173193-6422-4C12-98C6-97ECA5CCD224}" type="datetimeFigureOut">
              <a:rPr lang="en-US" smtClean="0"/>
              <a:t>4/29/2014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308688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173193-6422-4C12-98C6-97ECA5CCD224}" type="datetimeFigureOut">
              <a:rPr lang="en-US" smtClean="0"/>
              <a:t>4/29/2014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266468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173193-6422-4C12-98C6-97ECA5CCD224}" type="datetimeFigureOut">
              <a:rPr lang="en-US" smtClean="0"/>
              <a:t>4/29/2014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3936492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73193-6422-4C12-98C6-97ECA5CCD224}"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365369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173193-6422-4C12-98C6-97ECA5CCD224}" type="datetimeFigureOut">
              <a:rPr lang="en-US" smtClean="0"/>
              <a:t>4/29/2014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0AFFC-A28C-4F1B-A9DE-385B1C152EC3}" type="slidenum">
              <a:rPr lang="en-US" smtClean="0"/>
              <a:t>‹#›</a:t>
            </a:fld>
            <a:endParaRPr lang="en-US"/>
          </a:p>
        </p:txBody>
      </p:sp>
    </p:spTree>
    <p:extLst>
      <p:ext uri="{BB962C8B-B14F-4D97-AF65-F5344CB8AC3E}">
        <p14:creationId xmlns:p14="http://schemas.microsoft.com/office/powerpoint/2010/main" val="1559062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4000">
              <a:schemeClr val="tx2">
                <a:lumMod val="75000"/>
              </a:schemeClr>
            </a:gs>
            <a:gs pos="54000">
              <a:srgbClr val="7C90AA"/>
            </a:gs>
            <a:gs pos="87000">
              <a:srgbClr val="AFBCD0"/>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73193-6422-4C12-98C6-97ECA5CCD224}" type="datetimeFigureOut">
              <a:rPr lang="en-US" smtClean="0"/>
              <a:t>4/29/2014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0AFFC-A28C-4F1B-A9DE-385B1C152EC3}" type="slidenum">
              <a:rPr lang="en-US" smtClean="0"/>
              <a:t>‹#›</a:t>
            </a:fld>
            <a:endParaRPr lang="en-US"/>
          </a:p>
        </p:txBody>
      </p:sp>
    </p:spTree>
    <p:extLst>
      <p:ext uri="{BB962C8B-B14F-4D97-AF65-F5344CB8AC3E}">
        <p14:creationId xmlns:p14="http://schemas.microsoft.com/office/powerpoint/2010/main" val="3611370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wmf"/><Relationship Id="rId5" Type="http://schemas.openxmlformats.org/officeDocument/2006/relationships/image" Target="../media/image21.wmf"/><Relationship Id="rId10" Type="http://schemas.openxmlformats.org/officeDocument/2006/relationships/image" Target="../media/image26.jpeg"/><Relationship Id="rId4" Type="http://schemas.openxmlformats.org/officeDocument/2006/relationships/image" Target="../media/image20.wmf"/><Relationship Id="rId9"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home.howstuffworks.com/appliances/all-in-one-products/universal-remotes.ht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usenix.org/conference/nsdi1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sparkfun.com/datasheets/Wireless/Zigbee/XBee-Datasheet.pdf" TargetMode="External"/><Relationship Id="rId2" Type="http://schemas.openxmlformats.org/officeDocument/2006/relationships/hyperlink" Target="http://www.control4.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Sarthak\Desktop\SuperVis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9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rot="550024">
            <a:off x="2966749" y="1070"/>
            <a:ext cx="7780206" cy="1137421"/>
          </a:xfrm>
        </p:spPr>
        <p:txBody>
          <a:bodyPr/>
          <a:lstStyle/>
          <a:p>
            <a:r>
              <a:rPr lang="en-US" sz="5400" b="1" dirty="0" smtClean="0"/>
              <a:t>S</a:t>
            </a:r>
            <a:r>
              <a:rPr lang="en-US" sz="3600" b="1" dirty="0" smtClean="0"/>
              <a:t>UPER</a:t>
            </a:r>
            <a:r>
              <a:rPr lang="en-US" sz="5400" b="1" dirty="0" smtClean="0"/>
              <a:t>V</a:t>
            </a:r>
            <a:r>
              <a:rPr lang="en-US" sz="3600" b="1" dirty="0" smtClean="0"/>
              <a:t>ISION</a:t>
            </a:r>
            <a:endParaRPr lang="en-US" sz="3600" b="1" dirty="0"/>
          </a:p>
        </p:txBody>
      </p:sp>
      <p:sp>
        <p:nvSpPr>
          <p:cNvPr id="3" name="Subtitle 2"/>
          <p:cNvSpPr>
            <a:spLocks noGrp="1"/>
          </p:cNvSpPr>
          <p:nvPr>
            <p:ph type="subTitle" idx="1"/>
          </p:nvPr>
        </p:nvSpPr>
        <p:spPr>
          <a:xfrm rot="559962">
            <a:off x="3670883" y="1143000"/>
            <a:ext cx="5473118" cy="1752600"/>
          </a:xfrm>
        </p:spPr>
        <p:txBody>
          <a:bodyPr>
            <a:normAutofit/>
          </a:bodyPr>
          <a:lstStyle/>
          <a:p>
            <a:r>
              <a:rPr lang="en-US" sz="2400" dirty="0" smtClean="0">
                <a:solidFill>
                  <a:schemeClr val="tx1">
                    <a:lumMod val="65000"/>
                    <a:lumOff val="35000"/>
                  </a:schemeClr>
                </a:solidFill>
              </a:rPr>
              <a:t>Detection and Control of In-Sight and Out of Sight Objects in a Smart Home</a:t>
            </a:r>
            <a:endParaRPr lang="en-US" sz="2400" dirty="0">
              <a:solidFill>
                <a:schemeClr val="tx1">
                  <a:lumMod val="65000"/>
                  <a:lumOff val="35000"/>
                </a:schemeClr>
              </a:solidFill>
            </a:endParaRPr>
          </a:p>
        </p:txBody>
      </p:sp>
      <p:sp>
        <p:nvSpPr>
          <p:cNvPr id="4" name="TextBox 3"/>
          <p:cNvSpPr txBox="1"/>
          <p:nvPr/>
        </p:nvSpPr>
        <p:spPr>
          <a:xfrm rot="560173">
            <a:off x="6891057" y="2580746"/>
            <a:ext cx="3505200" cy="707886"/>
          </a:xfrm>
          <a:prstGeom prst="rect">
            <a:avLst/>
          </a:prstGeom>
          <a:noFill/>
        </p:spPr>
        <p:txBody>
          <a:bodyPr wrap="square" rtlCol="0">
            <a:spAutoFit/>
          </a:bodyPr>
          <a:lstStyle/>
          <a:p>
            <a:r>
              <a:rPr lang="en-US" sz="2000" dirty="0" smtClean="0"/>
              <a:t>-</a:t>
            </a:r>
            <a:r>
              <a:rPr lang="en-US" sz="2000" dirty="0" err="1" smtClean="0">
                <a:solidFill>
                  <a:schemeClr val="tx1">
                    <a:lumMod val="75000"/>
                    <a:lumOff val="25000"/>
                  </a:schemeClr>
                </a:solidFill>
              </a:rPr>
              <a:t>Sarthak</a:t>
            </a:r>
            <a:r>
              <a:rPr lang="en-US" sz="2000" dirty="0" smtClean="0">
                <a:solidFill>
                  <a:schemeClr val="tx1">
                    <a:lumMod val="75000"/>
                    <a:lumOff val="25000"/>
                  </a:schemeClr>
                </a:solidFill>
              </a:rPr>
              <a:t> </a:t>
            </a:r>
            <a:r>
              <a:rPr lang="en-US" sz="2000" dirty="0" err="1" smtClean="0">
                <a:solidFill>
                  <a:schemeClr val="tx1">
                    <a:lumMod val="75000"/>
                    <a:lumOff val="25000"/>
                  </a:schemeClr>
                </a:solidFill>
              </a:rPr>
              <a:t>Ghosh</a:t>
            </a:r>
            <a:endParaRPr lang="en-US" sz="2000" dirty="0" smtClean="0">
              <a:solidFill>
                <a:schemeClr val="tx1">
                  <a:lumMod val="75000"/>
                  <a:lumOff val="25000"/>
                </a:schemeClr>
              </a:solidFill>
            </a:endParaRPr>
          </a:p>
          <a:p>
            <a:r>
              <a:rPr lang="en-US" sz="2000" dirty="0" smtClean="0">
                <a:solidFill>
                  <a:schemeClr val="tx1">
                    <a:lumMod val="75000"/>
                    <a:lumOff val="25000"/>
                  </a:schemeClr>
                </a:solidFill>
              </a:rPr>
              <a:t> 2010A3TS211H</a:t>
            </a:r>
            <a:endParaRPr lang="en-US" sz="2000" dirty="0">
              <a:solidFill>
                <a:schemeClr val="tx1">
                  <a:lumMod val="75000"/>
                  <a:lumOff val="25000"/>
                </a:schemeClr>
              </a:solidFill>
            </a:endParaRPr>
          </a:p>
        </p:txBody>
      </p:sp>
      <p:sp>
        <p:nvSpPr>
          <p:cNvPr id="5" name="TextBox 4"/>
          <p:cNvSpPr txBox="1"/>
          <p:nvPr/>
        </p:nvSpPr>
        <p:spPr>
          <a:xfrm rot="590337">
            <a:off x="3886200" y="2286000"/>
            <a:ext cx="3581400" cy="369332"/>
          </a:xfrm>
          <a:prstGeom prst="rect">
            <a:avLst/>
          </a:prstGeom>
          <a:noFill/>
        </p:spPr>
        <p:txBody>
          <a:bodyPr wrap="square" rtlCol="0">
            <a:spAutoFit/>
          </a:bodyPr>
          <a:lstStyle/>
          <a:p>
            <a:r>
              <a:rPr lang="en-US" dirty="0" smtClean="0">
                <a:solidFill>
                  <a:schemeClr val="tx1">
                    <a:lumMod val="65000"/>
                    <a:lumOff val="35000"/>
                  </a:schemeClr>
                </a:solidFill>
              </a:rPr>
              <a:t>Date:  29/4/2014</a:t>
            </a:r>
            <a:endParaRPr lang="en-US" dirty="0">
              <a:solidFill>
                <a:schemeClr val="tx1">
                  <a:lumMod val="65000"/>
                  <a:lumOff val="35000"/>
                </a:schemeClr>
              </a:solidFill>
            </a:endParaRPr>
          </a:p>
        </p:txBody>
      </p:sp>
      <p:pic>
        <p:nvPicPr>
          <p:cNvPr id="1028" name="Picture 4" descr="C:\Users\Sarthak\Desktop\k4rtik-latex-project-report-template-7a6a73b\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9" y="5952689"/>
            <a:ext cx="905311" cy="90531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Sarthak\Desktop\telecom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5952688"/>
            <a:ext cx="1066800" cy="8843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57400" y="6096000"/>
            <a:ext cx="3124200" cy="646331"/>
          </a:xfrm>
          <a:prstGeom prst="rect">
            <a:avLst/>
          </a:prstGeom>
          <a:noFill/>
        </p:spPr>
        <p:txBody>
          <a:bodyPr wrap="square" rtlCol="0">
            <a:spAutoFit/>
          </a:bodyPr>
          <a:lstStyle/>
          <a:p>
            <a:r>
              <a:rPr lang="en-US" dirty="0" smtClean="0"/>
              <a:t>Supervisors: Dr. Gilles </a:t>
            </a:r>
            <a:r>
              <a:rPr lang="en-US" dirty="0" err="1" smtClean="0"/>
              <a:t>Bailly</a:t>
            </a:r>
            <a:endParaRPr lang="en-US" dirty="0" smtClean="0"/>
          </a:p>
          <a:p>
            <a:r>
              <a:rPr lang="en-US" dirty="0"/>
              <a:t> </a:t>
            </a:r>
            <a:r>
              <a:rPr lang="en-US" dirty="0" smtClean="0"/>
              <a:t>                      Mr. </a:t>
            </a:r>
            <a:r>
              <a:rPr lang="en-US" dirty="0" err="1" smtClean="0"/>
              <a:t>Chetan</a:t>
            </a:r>
            <a:r>
              <a:rPr lang="en-US" dirty="0" smtClean="0"/>
              <a:t> Kumar</a:t>
            </a:r>
            <a:endParaRPr lang="en-US" dirty="0"/>
          </a:p>
        </p:txBody>
      </p:sp>
    </p:spTree>
    <p:extLst>
      <p:ext uri="{BB962C8B-B14F-4D97-AF65-F5344CB8AC3E}">
        <p14:creationId xmlns:p14="http://schemas.microsoft.com/office/powerpoint/2010/main" val="1023259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9525000" cy="4525963"/>
          </a:xfrm>
        </p:spPr>
        <p:txBody>
          <a:bodyPr/>
          <a:lstStyle/>
          <a:p>
            <a:pPr marL="0" indent="0">
              <a:buNone/>
            </a:pPr>
            <a:r>
              <a:rPr lang="en-US" dirty="0" smtClean="0"/>
              <a:t>  5. Techniques  to interact with the</a:t>
            </a:r>
          </a:p>
          <a:p>
            <a:pPr marL="0" indent="0">
              <a:buNone/>
            </a:pPr>
            <a:r>
              <a:rPr lang="en-US" dirty="0"/>
              <a:t> </a:t>
            </a:r>
            <a:r>
              <a:rPr lang="en-US" dirty="0" smtClean="0"/>
              <a:t>     objects, by pointing on a </a:t>
            </a:r>
            <a:r>
              <a:rPr lang="en-US" sz="3600" b="1" dirty="0" smtClean="0">
                <a:solidFill>
                  <a:schemeClr val="accent6">
                    <a:lumMod val="20000"/>
                    <a:lumOff val="80000"/>
                  </a:schemeClr>
                </a:solidFill>
              </a:rPr>
              <a:t>projected interface</a:t>
            </a:r>
            <a:r>
              <a:rPr lang="en-US" dirty="0" smtClean="0">
                <a:solidFill>
                  <a:schemeClr val="accent6">
                    <a:lumMod val="20000"/>
                    <a:lumOff val="80000"/>
                  </a:schemeClr>
                </a:solidFill>
              </a:rPr>
              <a:t>; </a:t>
            </a:r>
          </a:p>
          <a:p>
            <a:pPr marL="0" indent="0">
              <a:buNone/>
            </a:pPr>
            <a:r>
              <a:rPr lang="en-US" dirty="0"/>
              <a:t> </a:t>
            </a:r>
            <a:r>
              <a:rPr lang="en-US" dirty="0" smtClean="0"/>
              <a:t>     Quick and effective control of objects from a</a:t>
            </a:r>
          </a:p>
          <a:p>
            <a:pPr marL="0" indent="0">
              <a:buNone/>
            </a:pPr>
            <a:r>
              <a:rPr lang="en-US" dirty="0"/>
              <a:t> </a:t>
            </a:r>
            <a:r>
              <a:rPr lang="en-US" dirty="0" smtClean="0"/>
              <a:t>     distance, with </a:t>
            </a:r>
            <a:r>
              <a:rPr lang="en-US" sz="3600" b="1" dirty="0" smtClean="0">
                <a:solidFill>
                  <a:schemeClr val="accent6">
                    <a:lumMod val="20000"/>
                    <a:lumOff val="80000"/>
                  </a:schemeClr>
                </a:solidFill>
              </a:rPr>
              <a:t>immediate visual feedback</a:t>
            </a:r>
            <a:r>
              <a:rPr lang="en-US" dirty="0" smtClean="0"/>
              <a:t>.</a:t>
            </a:r>
            <a:endParaRPr lang="en-US" dirty="0"/>
          </a:p>
        </p:txBody>
      </p:sp>
    </p:spTree>
    <p:extLst>
      <p:ext uri="{BB962C8B-B14F-4D97-AF65-F5344CB8AC3E}">
        <p14:creationId xmlns:p14="http://schemas.microsoft.com/office/powerpoint/2010/main" val="19432390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Related Work</a:t>
            </a:r>
            <a:endParaRPr lang="en-US" dirty="0">
              <a:solidFill>
                <a:srgbClr val="FFC000"/>
              </a:solidFill>
            </a:endParaRPr>
          </a:p>
        </p:txBody>
      </p:sp>
      <p:sp>
        <p:nvSpPr>
          <p:cNvPr id="3" name="Content Placeholder 2"/>
          <p:cNvSpPr>
            <a:spLocks noGrp="1"/>
          </p:cNvSpPr>
          <p:nvPr>
            <p:ph idx="1"/>
          </p:nvPr>
        </p:nvSpPr>
        <p:spPr/>
        <p:txBody>
          <a:bodyPr/>
          <a:lstStyle/>
          <a:p>
            <a:r>
              <a:rPr lang="en-US" b="1" dirty="0" smtClean="0">
                <a:solidFill>
                  <a:schemeClr val="bg2">
                    <a:lumMod val="50000"/>
                  </a:schemeClr>
                </a:solidFill>
              </a:rPr>
              <a:t>Pointing interactions</a:t>
            </a:r>
          </a:p>
          <a:p>
            <a:pPr marL="0" indent="0">
              <a:buNone/>
            </a:pPr>
            <a:r>
              <a:rPr lang="en-US" b="1" dirty="0" smtClean="0"/>
              <a:t>	</a:t>
            </a:r>
            <a:r>
              <a:rPr lang="en-US" dirty="0" smtClean="0"/>
              <a:t>Traditional Remote Controls</a:t>
            </a:r>
          </a:p>
          <a:p>
            <a:pPr marL="0" indent="0">
              <a:buNone/>
            </a:pPr>
            <a:r>
              <a:rPr lang="en-US" dirty="0"/>
              <a:t>	</a:t>
            </a:r>
            <a:r>
              <a:rPr lang="en-US" dirty="0" smtClean="0"/>
              <a:t>Universal Remote Controls :Most Lack user 	interfaces[</a:t>
            </a:r>
            <a:r>
              <a:rPr lang="en-US" dirty="0" smtClean="0">
                <a:solidFill>
                  <a:srgbClr val="0000FF"/>
                </a:solidFill>
              </a:rPr>
              <a:t>1</a:t>
            </a:r>
            <a:r>
              <a:rPr lang="en-US" dirty="0" smtClean="0"/>
              <a:t>]</a:t>
            </a:r>
          </a:p>
          <a:p>
            <a:pPr marL="0" indent="0">
              <a:buNone/>
            </a:pPr>
            <a:r>
              <a:rPr lang="en-US" dirty="0"/>
              <a:t>	</a:t>
            </a:r>
            <a:r>
              <a:rPr lang="en-US" dirty="0" smtClean="0"/>
              <a:t>Laser Pointer: Ergonomically Suited.</a:t>
            </a:r>
          </a:p>
          <a:p>
            <a:pPr marL="0" indent="0">
              <a:buNone/>
            </a:pPr>
            <a:r>
              <a:rPr lang="en-US" dirty="0"/>
              <a:t>	</a:t>
            </a:r>
            <a:r>
              <a:rPr lang="en-US" dirty="0" smtClean="0"/>
              <a:t>		      Prone to error (hand jitter)</a:t>
            </a:r>
          </a:p>
          <a:p>
            <a:pPr marL="0" indent="0">
              <a:buNone/>
            </a:pPr>
            <a:r>
              <a:rPr lang="en-US" dirty="0"/>
              <a:t>	</a:t>
            </a:r>
          </a:p>
        </p:txBody>
      </p:sp>
    </p:spTree>
    <p:extLst>
      <p:ext uri="{BB962C8B-B14F-4D97-AF65-F5344CB8AC3E}">
        <p14:creationId xmlns:p14="http://schemas.microsoft.com/office/powerpoint/2010/main" val="943996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406" y="457200"/>
            <a:ext cx="8229600" cy="4525963"/>
          </a:xfrm>
        </p:spPr>
        <p:txBody>
          <a:bodyPr/>
          <a:lstStyle/>
          <a:p>
            <a:pPr marL="0" indent="0">
              <a:buNone/>
            </a:pPr>
            <a:r>
              <a:rPr lang="en-US" b="1" dirty="0" smtClean="0">
                <a:solidFill>
                  <a:schemeClr val="bg2">
                    <a:lumMod val="50000"/>
                  </a:schemeClr>
                </a:solidFill>
              </a:rPr>
              <a:t>Laser Pointer </a:t>
            </a:r>
            <a:r>
              <a:rPr lang="en-US" sz="2000" dirty="0" smtClean="0">
                <a:solidFill>
                  <a:schemeClr val="accent6">
                    <a:lumMod val="20000"/>
                    <a:lumOff val="80000"/>
                  </a:schemeClr>
                </a:solidFill>
              </a:rPr>
              <a:t>Patel et. al , Springer 2003</a:t>
            </a:r>
            <a:r>
              <a:rPr lang="en-US" dirty="0" smtClean="0"/>
              <a:t>[</a:t>
            </a:r>
            <a:r>
              <a:rPr lang="en-US" dirty="0" smtClean="0">
                <a:solidFill>
                  <a:srgbClr val="0000FF"/>
                </a:solidFill>
              </a:rPr>
              <a:t>2</a:t>
            </a:r>
            <a:r>
              <a:rPr lang="en-US" dirty="0" smtClean="0"/>
              <a:t>]</a:t>
            </a:r>
          </a:p>
          <a:p>
            <a:pPr marL="0" indent="0">
              <a:buNone/>
            </a:pPr>
            <a:endParaRPr lang="en-US" dirty="0"/>
          </a:p>
        </p:txBody>
      </p:sp>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67" y="1219200"/>
            <a:ext cx="407648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52800"/>
            <a:ext cx="3397704" cy="264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7808" y="4495800"/>
            <a:ext cx="4572000" cy="923330"/>
          </a:xfrm>
          <a:prstGeom prst="rect">
            <a:avLst/>
          </a:prstGeom>
        </p:spPr>
        <p:txBody>
          <a:bodyPr>
            <a:spAutoFit/>
          </a:bodyPr>
          <a:lstStyle/>
          <a:p>
            <a:r>
              <a:rPr lang="en-US" dirty="0" smtClean="0"/>
              <a:t>All objects are tagged.</a:t>
            </a:r>
          </a:p>
          <a:p>
            <a:r>
              <a:rPr lang="en-US" dirty="0" smtClean="0"/>
              <a:t>Tags are 5-inch in diameter, containing  bed of photo sensors. Thus visually obtrusive.</a:t>
            </a:r>
          </a:p>
        </p:txBody>
      </p:sp>
    </p:spTree>
    <p:extLst>
      <p:ext uri="{BB962C8B-B14F-4D97-AF65-F5344CB8AC3E}">
        <p14:creationId xmlns:p14="http://schemas.microsoft.com/office/powerpoint/2010/main" val="2828338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4525963"/>
          </a:xfrm>
        </p:spPr>
        <p:txBody>
          <a:bodyPr/>
          <a:lstStyle/>
          <a:p>
            <a:pPr marL="0" indent="0">
              <a:buNone/>
            </a:pPr>
            <a:r>
              <a:rPr lang="en-US" b="1" dirty="0" smtClean="0">
                <a:solidFill>
                  <a:schemeClr val="bg2">
                    <a:lumMod val="50000"/>
                  </a:schemeClr>
                </a:solidFill>
              </a:rPr>
              <a:t>IR interaction </a:t>
            </a:r>
            <a:r>
              <a:rPr lang="en-US" b="1" dirty="0" smtClean="0"/>
              <a:t>(</a:t>
            </a:r>
            <a:r>
              <a:rPr lang="en-US" b="1" dirty="0" err="1" smtClean="0">
                <a:solidFill>
                  <a:schemeClr val="accent6">
                    <a:lumMod val="20000"/>
                    <a:lumOff val="80000"/>
                  </a:schemeClr>
                </a:solidFill>
              </a:rPr>
              <a:t>Swindell’s</a:t>
            </a:r>
            <a:r>
              <a:rPr lang="en-US" b="1" dirty="0" smtClean="0">
                <a:solidFill>
                  <a:schemeClr val="accent6">
                    <a:lumMod val="20000"/>
                    <a:lumOff val="80000"/>
                  </a:schemeClr>
                </a:solidFill>
              </a:rPr>
              <a:t> et. </a:t>
            </a:r>
            <a:r>
              <a:rPr lang="en-US" b="1" dirty="0">
                <a:solidFill>
                  <a:schemeClr val="accent6">
                    <a:lumMod val="20000"/>
                    <a:lumOff val="80000"/>
                  </a:schemeClr>
                </a:solidFill>
              </a:rPr>
              <a:t>a</a:t>
            </a:r>
            <a:r>
              <a:rPr lang="en-US" b="1" dirty="0" smtClean="0">
                <a:solidFill>
                  <a:schemeClr val="accent6">
                    <a:lumMod val="20000"/>
                    <a:lumOff val="80000"/>
                  </a:schemeClr>
                </a:solidFill>
              </a:rPr>
              <a:t>l[3]</a:t>
            </a:r>
            <a:r>
              <a:rPr lang="en-US" b="1" dirty="0" smtClean="0"/>
              <a:t>)</a:t>
            </a:r>
          </a:p>
          <a:p>
            <a:pPr marL="0" indent="0">
              <a:buNone/>
            </a:pPr>
            <a:r>
              <a:rPr lang="en-US" b="1" dirty="0" smtClean="0"/>
              <a:t>	</a:t>
            </a:r>
            <a:r>
              <a:rPr lang="en-US" sz="2400" dirty="0" smtClean="0"/>
              <a:t>IR transceivers on pointer, and objects. </a:t>
            </a:r>
          </a:p>
          <a:p>
            <a:pPr marL="0" indent="0">
              <a:buNone/>
            </a:pPr>
            <a:r>
              <a:rPr lang="en-US" sz="2400" dirty="0"/>
              <a:t>	</a:t>
            </a:r>
            <a:r>
              <a:rPr lang="en-US" sz="2400" dirty="0" smtClean="0"/>
              <a:t>Information transferred through IR.</a:t>
            </a:r>
          </a:p>
          <a:p>
            <a:pPr marL="0" indent="0">
              <a:buNone/>
            </a:pPr>
            <a:r>
              <a:rPr lang="en-US" sz="2400" dirty="0"/>
              <a:t>	</a:t>
            </a:r>
            <a:r>
              <a:rPr lang="en-US" sz="2400" dirty="0" smtClean="0"/>
              <a:t>Problem of limited range of IR, and multiple selections 	due to wide angled IR beams.</a:t>
            </a:r>
          </a:p>
          <a:p>
            <a:pPr marL="0" indent="0">
              <a:buNone/>
            </a:pPr>
            <a:endParaRPr lang="en-US" sz="2400" dirty="0"/>
          </a:p>
        </p:txBody>
      </p:sp>
      <p:pic>
        <p:nvPicPr>
          <p:cNvPr id="4" name="Picture 3"/>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667000"/>
            <a:ext cx="6096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615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XWan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95400" y="1676400"/>
            <a:ext cx="12335296" cy="5181600"/>
          </a:xfrm>
        </p:spPr>
      </p:pic>
      <p:sp>
        <p:nvSpPr>
          <p:cNvPr id="3" name="Rectangle 2"/>
          <p:cNvSpPr/>
          <p:nvPr/>
        </p:nvSpPr>
        <p:spPr>
          <a:xfrm>
            <a:off x="0" y="13654"/>
            <a:ext cx="9296400" cy="1569660"/>
          </a:xfrm>
          <a:prstGeom prst="rect">
            <a:avLst/>
          </a:prstGeom>
        </p:spPr>
        <p:txBody>
          <a:bodyPr wrap="square">
            <a:spAutoFit/>
          </a:bodyPr>
          <a:lstStyle/>
          <a:p>
            <a:r>
              <a:rPr lang="en-US" sz="2400" b="1" dirty="0" err="1" smtClean="0">
                <a:solidFill>
                  <a:schemeClr val="bg2">
                    <a:lumMod val="50000"/>
                  </a:schemeClr>
                </a:solidFill>
              </a:rPr>
              <a:t>Xwand</a:t>
            </a:r>
            <a:r>
              <a:rPr lang="en-US" sz="2400" b="1" dirty="0" smtClean="0">
                <a:solidFill>
                  <a:schemeClr val="bg2">
                    <a:lumMod val="50000"/>
                  </a:schemeClr>
                </a:solidFill>
              </a:rPr>
              <a:t> </a:t>
            </a:r>
            <a:r>
              <a:rPr lang="en-US" sz="2400" b="1" dirty="0" smtClean="0"/>
              <a:t>( </a:t>
            </a:r>
            <a:r>
              <a:rPr lang="en-US" sz="2400" b="1" dirty="0" smtClean="0">
                <a:solidFill>
                  <a:schemeClr val="accent6">
                    <a:lumMod val="20000"/>
                    <a:lumOff val="80000"/>
                  </a:schemeClr>
                </a:solidFill>
              </a:rPr>
              <a:t>Wilson et. al, [4]) </a:t>
            </a:r>
          </a:p>
          <a:p>
            <a:r>
              <a:rPr lang="en-US" dirty="0" smtClean="0"/>
              <a:t>	Pointer is continuously tracked</a:t>
            </a:r>
          </a:p>
          <a:p>
            <a:r>
              <a:rPr lang="en-US" dirty="0" smtClean="0"/>
              <a:t>	Machine learning is used to identify objects being pointed at</a:t>
            </a:r>
          </a:p>
          <a:p>
            <a:r>
              <a:rPr lang="en-US" dirty="0" smtClean="0"/>
              <a:t>	No use of interaction interface</a:t>
            </a:r>
          </a:p>
          <a:p>
            <a:r>
              <a:rPr lang="en-US" dirty="0" smtClean="0"/>
              <a:t>                 Only static environments supported</a:t>
            </a:r>
          </a:p>
        </p:txBody>
      </p:sp>
    </p:spTree>
    <p:extLst>
      <p:ext uri="{BB962C8B-B14F-4D97-AF65-F5344CB8AC3E}">
        <p14:creationId xmlns:p14="http://schemas.microsoft.com/office/powerpoint/2010/main" val="10898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Ontrol.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9" y="2357306"/>
            <a:ext cx="9143999" cy="4495800"/>
          </a:xfrm>
        </p:spPr>
      </p:pic>
      <p:sp>
        <p:nvSpPr>
          <p:cNvPr id="5" name="TextBox 4"/>
          <p:cNvSpPr txBox="1"/>
          <p:nvPr/>
        </p:nvSpPr>
        <p:spPr>
          <a:xfrm>
            <a:off x="533400" y="304800"/>
            <a:ext cx="8610600" cy="2616101"/>
          </a:xfrm>
          <a:prstGeom prst="rect">
            <a:avLst/>
          </a:prstGeom>
          <a:noFill/>
        </p:spPr>
        <p:txBody>
          <a:bodyPr wrap="square" rtlCol="0">
            <a:spAutoFit/>
          </a:bodyPr>
          <a:lstStyle/>
          <a:p>
            <a:pPr marL="342900" indent="-342900">
              <a:buFont typeface="Arial" pitchFamily="34" charset="0"/>
              <a:buChar char="•"/>
            </a:pPr>
            <a:r>
              <a:rPr lang="en-US" sz="3200" b="1" dirty="0" smtClean="0"/>
              <a:t>Hand held Projector Systems</a:t>
            </a:r>
          </a:p>
          <a:p>
            <a:r>
              <a:rPr lang="en-US" sz="2000" b="1" dirty="0" smtClean="0"/>
              <a:t>	</a:t>
            </a:r>
            <a:r>
              <a:rPr lang="en-US" sz="2400" b="1" dirty="0" err="1" smtClean="0">
                <a:solidFill>
                  <a:schemeClr val="bg2">
                    <a:lumMod val="50000"/>
                  </a:schemeClr>
                </a:solidFill>
              </a:rPr>
              <a:t>PICOntrol</a:t>
            </a:r>
            <a:r>
              <a:rPr lang="en-US" b="1" dirty="0" smtClean="0"/>
              <a:t> (</a:t>
            </a:r>
            <a:r>
              <a:rPr lang="en-US" b="1" dirty="0" smtClean="0">
                <a:solidFill>
                  <a:schemeClr val="accent6">
                    <a:lumMod val="20000"/>
                    <a:lumOff val="80000"/>
                  </a:schemeClr>
                </a:solidFill>
              </a:rPr>
              <a:t>Schmidt et. al, [5]</a:t>
            </a:r>
            <a:r>
              <a:rPr lang="en-US" b="1" dirty="0" smtClean="0"/>
              <a:t>) </a:t>
            </a:r>
          </a:p>
          <a:p>
            <a:r>
              <a:rPr lang="en-US" dirty="0" smtClean="0"/>
              <a:t>             -Hand held projector for pointing.</a:t>
            </a:r>
          </a:p>
          <a:p>
            <a:r>
              <a:rPr lang="en-US" dirty="0" smtClean="0"/>
              <a:t>             -Light sensors on objects as receivers.</a:t>
            </a:r>
          </a:p>
          <a:p>
            <a:r>
              <a:rPr lang="en-US" dirty="0" smtClean="0"/>
              <a:t>             -Commands passed as visible light patterns from the projector</a:t>
            </a:r>
          </a:p>
          <a:p>
            <a:r>
              <a:rPr lang="en-US" dirty="0" smtClean="0"/>
              <a:t>             -Problems of multiple selections when object density is high</a:t>
            </a:r>
          </a:p>
          <a:p>
            <a:r>
              <a:rPr lang="en-US" dirty="0" smtClean="0"/>
              <a:t>             - </a:t>
            </a:r>
          </a:p>
          <a:p>
            <a:endParaRPr lang="en-US" dirty="0"/>
          </a:p>
        </p:txBody>
      </p:sp>
    </p:spTree>
    <p:extLst>
      <p:ext uri="{BB962C8B-B14F-4D97-AF65-F5344CB8AC3E}">
        <p14:creationId xmlns:p14="http://schemas.microsoft.com/office/powerpoint/2010/main" val="41351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chemeClr val="bg2">
                    <a:lumMod val="50000"/>
                  </a:schemeClr>
                </a:solidFill>
              </a:rPr>
              <a:t>RFIG-Lamps</a:t>
            </a:r>
            <a:r>
              <a:rPr lang="en-US" sz="3200" dirty="0" smtClean="0"/>
              <a:t>(</a:t>
            </a:r>
            <a:r>
              <a:rPr lang="en-US" sz="2000" dirty="0" err="1" smtClean="0">
                <a:solidFill>
                  <a:schemeClr val="accent6">
                    <a:lumMod val="20000"/>
                    <a:lumOff val="80000"/>
                  </a:schemeClr>
                </a:solidFill>
              </a:rPr>
              <a:t>Raskar</a:t>
            </a:r>
            <a:r>
              <a:rPr lang="en-US" sz="2000" dirty="0" smtClean="0">
                <a:solidFill>
                  <a:schemeClr val="accent6">
                    <a:lumMod val="20000"/>
                    <a:lumOff val="80000"/>
                  </a:schemeClr>
                </a:solidFill>
              </a:rPr>
              <a:t> et. </a:t>
            </a:r>
            <a:r>
              <a:rPr lang="en-US" sz="2000" dirty="0">
                <a:solidFill>
                  <a:schemeClr val="accent6">
                    <a:lumMod val="20000"/>
                    <a:lumOff val="80000"/>
                  </a:schemeClr>
                </a:solidFill>
              </a:rPr>
              <a:t>a</a:t>
            </a:r>
            <a:r>
              <a:rPr lang="en-US" sz="2000" dirty="0" smtClean="0">
                <a:solidFill>
                  <a:schemeClr val="accent6">
                    <a:lumMod val="20000"/>
                    <a:lumOff val="80000"/>
                  </a:schemeClr>
                </a:solidFill>
              </a:rPr>
              <a:t>l </a:t>
            </a:r>
            <a:r>
              <a:rPr lang="en-US" sz="2800" dirty="0" smtClean="0">
                <a:solidFill>
                  <a:schemeClr val="accent6">
                    <a:lumMod val="20000"/>
                    <a:lumOff val="80000"/>
                  </a:schemeClr>
                </a:solidFill>
              </a:rPr>
              <a:t>[6]</a:t>
            </a:r>
            <a:r>
              <a:rPr lang="en-US" sz="3200" dirty="0" smtClean="0"/>
              <a:t>)</a:t>
            </a:r>
            <a:endParaRPr lang="en-US" sz="20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790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b="1" dirty="0" smtClean="0"/>
              <a:t>Video Interactions</a:t>
            </a:r>
          </a:p>
          <a:p>
            <a:pPr marL="0" indent="0">
              <a:buNone/>
            </a:pPr>
            <a:r>
              <a:rPr lang="en-US" dirty="0"/>
              <a:t> </a:t>
            </a:r>
            <a:r>
              <a:rPr lang="en-US" dirty="0" smtClean="0"/>
              <a:t>           - </a:t>
            </a:r>
            <a:r>
              <a:rPr lang="en-US" dirty="0" err="1" smtClean="0">
                <a:solidFill>
                  <a:schemeClr val="accent6">
                    <a:lumMod val="20000"/>
                    <a:lumOff val="80000"/>
                  </a:schemeClr>
                </a:solidFill>
              </a:rPr>
              <a:t>Tani</a:t>
            </a:r>
            <a:r>
              <a:rPr lang="en-US" dirty="0" smtClean="0">
                <a:solidFill>
                  <a:schemeClr val="accent6">
                    <a:lumMod val="20000"/>
                    <a:lumOff val="80000"/>
                  </a:schemeClr>
                </a:solidFill>
              </a:rPr>
              <a:t> et. al </a:t>
            </a:r>
            <a:r>
              <a:rPr lang="en-US" dirty="0" smtClean="0"/>
              <a:t>[7]used live video from fixed 	     camera to interact with machines in a 	     plant.</a:t>
            </a:r>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438400"/>
            <a:ext cx="7315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0878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4525963"/>
          </a:xfrm>
        </p:spPr>
        <p:txBody>
          <a:bodyPr/>
          <a:lstStyle/>
          <a:p>
            <a:pPr marL="0" indent="0">
              <a:buNone/>
            </a:pPr>
            <a:r>
              <a:rPr lang="en-US" dirty="0"/>
              <a:t> </a:t>
            </a:r>
            <a:r>
              <a:rPr lang="en-US" dirty="0" smtClean="0">
                <a:solidFill>
                  <a:schemeClr val="bg2">
                    <a:lumMod val="50000"/>
                  </a:schemeClr>
                </a:solidFill>
              </a:rPr>
              <a:t>Touch Projector </a:t>
            </a:r>
            <a:r>
              <a:rPr lang="en-US" dirty="0" smtClean="0"/>
              <a:t>(</a:t>
            </a:r>
            <a:r>
              <a:rPr lang="en-US" dirty="0" smtClean="0">
                <a:solidFill>
                  <a:schemeClr val="accent6">
                    <a:lumMod val="20000"/>
                    <a:lumOff val="80000"/>
                  </a:schemeClr>
                </a:solidFill>
              </a:rPr>
              <a:t>Boring et. al [8]</a:t>
            </a:r>
            <a:r>
              <a:rPr lang="en-US" dirty="0" smtClean="0"/>
              <a:t>)</a:t>
            </a:r>
          </a:p>
          <a:p>
            <a:pPr marL="0" indent="0">
              <a:buNone/>
            </a:pPr>
            <a:r>
              <a:rPr lang="en-US" dirty="0"/>
              <a:t> </a:t>
            </a:r>
            <a:r>
              <a:rPr lang="en-US" dirty="0" smtClean="0"/>
              <a:t> 	-</a:t>
            </a:r>
            <a:r>
              <a:rPr lang="en-US" sz="2400" dirty="0" smtClean="0"/>
              <a:t>Interaction with live video on touch phone, to move 	  items from one display to another.</a:t>
            </a:r>
          </a:p>
          <a:p>
            <a:pPr marL="0" indent="0">
              <a:buNone/>
            </a:pP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50" y="2971800"/>
            <a:ext cx="9023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1736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Other Related Works</a:t>
            </a:r>
            <a:endParaRPr lang="en-US" dirty="0">
              <a:solidFill>
                <a:srgbClr val="FFC000"/>
              </a:solidFill>
            </a:endParaRPr>
          </a:p>
        </p:txBody>
      </p:sp>
      <p:sp>
        <p:nvSpPr>
          <p:cNvPr id="3" name="Content Placeholder 2"/>
          <p:cNvSpPr>
            <a:spLocks noGrp="1"/>
          </p:cNvSpPr>
          <p:nvPr>
            <p:ph idx="1"/>
          </p:nvPr>
        </p:nvSpPr>
        <p:spPr>
          <a:xfrm>
            <a:off x="457200" y="1600200"/>
            <a:ext cx="8686800" cy="5486400"/>
          </a:xfrm>
        </p:spPr>
        <p:txBody>
          <a:bodyPr>
            <a:normAutofit fontScale="55000" lnSpcReduction="20000"/>
          </a:bodyPr>
          <a:lstStyle/>
          <a:p>
            <a:r>
              <a:rPr lang="en-US" sz="3600" b="1" dirty="0" smtClean="0"/>
              <a:t>Spatial Memory Utilization </a:t>
            </a:r>
            <a:r>
              <a:rPr lang="en-US" sz="3600" dirty="0" smtClean="0"/>
              <a:t>:</a:t>
            </a:r>
          </a:p>
          <a:p>
            <a:pPr marL="0" indent="0">
              <a:buNone/>
            </a:pPr>
            <a:r>
              <a:rPr lang="en-US" dirty="0"/>
              <a:t>	</a:t>
            </a:r>
            <a:r>
              <a:rPr lang="en-US" sz="4400" dirty="0" smtClean="0"/>
              <a:t>- </a:t>
            </a:r>
            <a:r>
              <a:rPr lang="en-US" sz="3300" dirty="0" smtClean="0"/>
              <a:t>Cockburn et al</a:t>
            </a:r>
            <a:r>
              <a:rPr lang="en-US" sz="3600" dirty="0" smtClean="0"/>
              <a:t> [9]</a:t>
            </a:r>
          </a:p>
          <a:p>
            <a:pPr marL="0" indent="0">
              <a:buNone/>
            </a:pPr>
            <a:r>
              <a:rPr lang="en-US" sz="4400" dirty="0"/>
              <a:t> </a:t>
            </a:r>
            <a:r>
              <a:rPr lang="en-US" sz="4400" dirty="0" smtClean="0"/>
              <a:t> 	-</a:t>
            </a:r>
            <a:r>
              <a:rPr lang="en-US" sz="3300" dirty="0" smtClean="0"/>
              <a:t>Using the table space around a laptop to </a:t>
            </a:r>
            <a:r>
              <a:rPr lang="en-US" sz="3300" dirty="0" err="1" smtClean="0"/>
              <a:t>assignto</a:t>
            </a:r>
            <a:r>
              <a:rPr lang="en-US" sz="3300" dirty="0" smtClean="0"/>
              <a:t> select different </a:t>
            </a:r>
            <a:r>
              <a:rPr lang="en-US" sz="3300" dirty="0"/>
              <a:t>t</a:t>
            </a:r>
            <a:r>
              <a:rPr lang="en-US" sz="3300" dirty="0" smtClean="0"/>
              <a:t>asks: 	Unadorned desk(</a:t>
            </a:r>
            <a:r>
              <a:rPr lang="en-US" sz="3300" dirty="0" err="1" smtClean="0"/>
              <a:t>Hausen</a:t>
            </a:r>
            <a:r>
              <a:rPr lang="en-US" sz="3300" dirty="0" smtClean="0"/>
              <a:t> et. al [12])</a:t>
            </a:r>
          </a:p>
          <a:p>
            <a:pPr marL="0" indent="0">
              <a:buNone/>
            </a:pPr>
            <a:endParaRPr lang="en-US" sz="2900" dirty="0" smtClean="0"/>
          </a:p>
          <a:p>
            <a:r>
              <a:rPr lang="en-US" sz="3600" b="1" dirty="0" smtClean="0"/>
              <a:t>Transparent Obstacles</a:t>
            </a:r>
            <a:r>
              <a:rPr lang="en-US" sz="3600" dirty="0" smtClean="0"/>
              <a:t>: </a:t>
            </a:r>
          </a:p>
          <a:p>
            <a:pPr marL="0" indent="0">
              <a:buNone/>
            </a:pPr>
            <a:r>
              <a:rPr lang="en-US" dirty="0"/>
              <a:t>	</a:t>
            </a:r>
            <a:r>
              <a:rPr lang="en-US" sz="2800" dirty="0" smtClean="0"/>
              <a:t>-</a:t>
            </a:r>
            <a:r>
              <a:rPr lang="en-US" sz="3300" dirty="0" smtClean="0"/>
              <a:t>Human Tracking through walls :- </a:t>
            </a:r>
            <a:r>
              <a:rPr lang="en-US" sz="3300" dirty="0" err="1" smtClean="0"/>
              <a:t>WiTrack</a:t>
            </a:r>
            <a:r>
              <a:rPr lang="en-US" sz="3300" dirty="0" smtClean="0"/>
              <a:t>,</a:t>
            </a:r>
            <a:r>
              <a:rPr lang="en-US" sz="2900" dirty="0" smtClean="0"/>
              <a:t>(</a:t>
            </a:r>
            <a:r>
              <a:rPr lang="en-US" sz="2900" dirty="0" err="1" smtClean="0"/>
              <a:t>Adib</a:t>
            </a:r>
            <a:r>
              <a:rPr lang="en-US" sz="2900" dirty="0" smtClean="0"/>
              <a:t> et. al [10])</a:t>
            </a:r>
            <a:endParaRPr lang="en-US" sz="3300" dirty="0" smtClean="0"/>
          </a:p>
          <a:p>
            <a:pPr marL="0" indent="0">
              <a:buNone/>
            </a:pPr>
            <a:r>
              <a:rPr lang="en-US" sz="3300" dirty="0"/>
              <a:t>	</a:t>
            </a:r>
            <a:r>
              <a:rPr lang="en-US" sz="3300" dirty="0" smtClean="0"/>
              <a:t>-Looking through upper shells of complex 3D models:-</a:t>
            </a:r>
          </a:p>
          <a:p>
            <a:pPr marL="0" indent="0">
              <a:buNone/>
            </a:pPr>
            <a:r>
              <a:rPr lang="en-US" sz="3300" dirty="0"/>
              <a:t>	</a:t>
            </a:r>
            <a:r>
              <a:rPr lang="en-US" sz="3300" dirty="0" smtClean="0"/>
              <a:t> </a:t>
            </a:r>
            <a:r>
              <a:rPr lang="en-US" sz="3300" dirty="0" err="1" smtClean="0"/>
              <a:t>Pindat</a:t>
            </a:r>
            <a:r>
              <a:rPr lang="en-US" sz="3300" dirty="0" smtClean="0"/>
              <a:t> et. al[11]</a:t>
            </a:r>
          </a:p>
          <a:p>
            <a:pPr marL="0" indent="0">
              <a:buNone/>
            </a:pPr>
            <a:endParaRPr lang="en-US" sz="3600" b="1" dirty="0" smtClean="0"/>
          </a:p>
          <a:p>
            <a:r>
              <a:rPr lang="en-US" sz="3600" b="1" dirty="0" smtClean="0"/>
              <a:t>Smart Home Control </a:t>
            </a:r>
            <a:r>
              <a:rPr lang="en-US" sz="3600" dirty="0" smtClean="0"/>
              <a:t>: </a:t>
            </a:r>
          </a:p>
          <a:p>
            <a:pPr marL="0" indent="0">
              <a:buNone/>
            </a:pPr>
            <a:r>
              <a:rPr lang="en-US" sz="2400" dirty="0"/>
              <a:t>	</a:t>
            </a:r>
            <a:r>
              <a:rPr lang="en-US" sz="3400" dirty="0" smtClean="0"/>
              <a:t>- Controlling through communication protocol using power lines: X10 [13]</a:t>
            </a:r>
          </a:p>
          <a:p>
            <a:pPr marL="0" indent="0">
              <a:buNone/>
            </a:pPr>
            <a:r>
              <a:rPr lang="en-US" sz="3400" dirty="0"/>
              <a:t>	</a:t>
            </a:r>
            <a:r>
              <a:rPr lang="en-US" sz="3400" dirty="0" smtClean="0"/>
              <a:t>-Control through smart phone applications : Control4[14]</a:t>
            </a:r>
          </a:p>
          <a:p>
            <a:pPr marL="0" indent="0">
              <a:buNone/>
            </a:pPr>
            <a:r>
              <a:rPr lang="en-US" sz="3400" dirty="0"/>
              <a:t>	</a:t>
            </a:r>
            <a:r>
              <a:rPr lang="en-US" sz="3400" dirty="0" smtClean="0"/>
              <a:t>-Control via </a:t>
            </a:r>
            <a:r>
              <a:rPr lang="en-US" sz="3400" dirty="0" err="1" smtClean="0"/>
              <a:t>Xbee</a:t>
            </a:r>
            <a:r>
              <a:rPr lang="en-US" sz="3400" dirty="0" smtClean="0"/>
              <a:t> transceivers : </a:t>
            </a:r>
            <a:r>
              <a:rPr lang="en-US" sz="3400" dirty="0" err="1" smtClean="0"/>
              <a:t>Peng</a:t>
            </a:r>
            <a:r>
              <a:rPr lang="en-US" sz="3400" dirty="0" smtClean="0"/>
              <a:t> et. al [15]</a:t>
            </a:r>
          </a:p>
          <a:p>
            <a:pPr marL="0" indent="0">
              <a:buNone/>
            </a:pPr>
            <a:endParaRPr lang="en-US" sz="2400" dirty="0" smtClean="0"/>
          </a:p>
          <a:p>
            <a:pPr marL="0" indent="0">
              <a:buNone/>
            </a:pPr>
            <a:endParaRPr lang="en-US" sz="2400" dirty="0" smtClean="0"/>
          </a:p>
          <a:p>
            <a:pPr marL="0" indent="0">
              <a:buNone/>
            </a:pPr>
            <a:r>
              <a:rPr lang="en-US" sz="2400" dirty="0"/>
              <a:t>	 </a:t>
            </a:r>
            <a:r>
              <a:rPr lang="en-US" sz="2400" dirty="0" smtClean="0"/>
              <a:t> </a:t>
            </a:r>
            <a:endParaRPr lang="en-US" sz="2800" dirty="0" smtClean="0"/>
          </a:p>
          <a:p>
            <a:pPr marL="0" indent="0">
              <a:buNone/>
            </a:pPr>
            <a:r>
              <a:rPr lang="en-US" sz="2800" dirty="0"/>
              <a:t> </a:t>
            </a:r>
            <a:r>
              <a:rPr lang="en-US" sz="2800" dirty="0" smtClean="0"/>
              <a:t>           </a:t>
            </a:r>
            <a:endParaRPr lang="en-US" dirty="0" smtClean="0"/>
          </a:p>
        </p:txBody>
      </p:sp>
    </p:spTree>
    <p:extLst>
      <p:ext uri="{BB962C8B-B14F-4D97-AF65-F5344CB8AC3E}">
        <p14:creationId xmlns:p14="http://schemas.microsoft.com/office/powerpoint/2010/main" val="3133177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Introduction</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Smart Home :  Connected objects, capable of interaction with user.   </a:t>
            </a:r>
            <a:endParaRPr lang="en-US" dirty="0"/>
          </a:p>
        </p:txBody>
      </p:sp>
      <p:pic>
        <p:nvPicPr>
          <p:cNvPr id="4" name="Picture 3" descr="http://m.eet.com/media/1177002/greenpeak%20smart%20homes%20figure%202%206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90800"/>
            <a:ext cx="6248400" cy="4190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777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solidFill>
                  <a:srgbClr val="FFC000"/>
                </a:solidFill>
              </a:rPr>
              <a:t>SuperVision</a:t>
            </a:r>
            <a:r>
              <a:rPr lang="en-US" dirty="0" smtClean="0">
                <a:solidFill>
                  <a:srgbClr val="FFC000"/>
                </a:solidFill>
              </a:rPr>
              <a:t>-THE CONCEPT</a:t>
            </a:r>
            <a:endParaRPr lang="en-US" dirty="0">
              <a:solidFill>
                <a:srgbClr val="FFC000"/>
              </a:solidFill>
            </a:endParaRPr>
          </a:p>
        </p:txBody>
      </p:sp>
      <p:sp>
        <p:nvSpPr>
          <p:cNvPr id="3" name="Content Placeholder 2"/>
          <p:cNvSpPr>
            <a:spLocks noGrp="1"/>
          </p:cNvSpPr>
          <p:nvPr>
            <p:ph idx="1"/>
          </p:nvPr>
        </p:nvSpPr>
        <p:spPr>
          <a:xfrm>
            <a:off x="457200" y="1600200"/>
            <a:ext cx="8839200" cy="5410200"/>
          </a:xfrm>
        </p:spPr>
        <p:txBody>
          <a:bodyPr>
            <a:normAutofit/>
          </a:bodyPr>
          <a:lstStyle/>
          <a:p>
            <a:r>
              <a:rPr lang="en-US" dirty="0" smtClean="0"/>
              <a:t>Objects in the same room as user:</a:t>
            </a:r>
          </a:p>
          <a:p>
            <a:pPr marL="0" indent="0">
              <a:buNone/>
            </a:pPr>
            <a:r>
              <a:rPr lang="en-US" dirty="0"/>
              <a:t>	</a:t>
            </a:r>
            <a:r>
              <a:rPr lang="en-US" dirty="0" smtClean="0"/>
              <a:t>-</a:t>
            </a:r>
            <a:r>
              <a:rPr lang="en-US" sz="2400" dirty="0" smtClean="0"/>
              <a:t>User points at the object with a handheld projector.</a:t>
            </a:r>
          </a:p>
          <a:p>
            <a:pPr marL="0" indent="0">
              <a:buNone/>
            </a:pPr>
            <a:r>
              <a:rPr lang="en-US" sz="2400" dirty="0"/>
              <a:t>	</a:t>
            </a:r>
            <a:r>
              <a:rPr lang="en-US" sz="2400" dirty="0" smtClean="0"/>
              <a:t>-User presses a button on the projector to select the object.</a:t>
            </a:r>
          </a:p>
          <a:p>
            <a:pPr marL="0" indent="0">
              <a:buNone/>
            </a:pPr>
            <a:r>
              <a:rPr lang="en-US" sz="2400" dirty="0"/>
              <a:t> </a:t>
            </a:r>
            <a:r>
              <a:rPr lang="en-US" sz="2400" dirty="0" smtClean="0"/>
              <a:t>             -The system recognizes the object.</a:t>
            </a:r>
          </a:p>
          <a:p>
            <a:pPr marL="0" indent="0">
              <a:buNone/>
            </a:pPr>
            <a:r>
              <a:rPr lang="en-US" sz="2400" dirty="0"/>
              <a:t>	</a:t>
            </a:r>
            <a:r>
              <a:rPr lang="en-US" sz="2400" dirty="0" smtClean="0"/>
              <a:t>-The projector now projects the selected object’s controls 	 	 around the object.</a:t>
            </a:r>
          </a:p>
          <a:p>
            <a:pPr marL="0" indent="0">
              <a:buNone/>
            </a:pPr>
            <a:r>
              <a:rPr lang="en-US" sz="2400" dirty="0"/>
              <a:t>	</a:t>
            </a:r>
            <a:r>
              <a:rPr lang="en-US" sz="2400" dirty="0" smtClean="0"/>
              <a:t>-The positions of the controls are fixed with respect to the real  	  world, so on moving the projector, some controls can be 	 	  viewed, others may get hidden.</a:t>
            </a:r>
          </a:p>
          <a:p>
            <a:pPr marL="0" indent="0">
              <a:buNone/>
            </a:pPr>
            <a:r>
              <a:rPr lang="en-US" sz="2400" dirty="0"/>
              <a:t> </a:t>
            </a:r>
            <a:r>
              <a:rPr lang="en-US" sz="2400" dirty="0" smtClean="0"/>
              <a:t>             -Using a cursor at the center of the projection, a control   	 	  element can be selected, which introduces a corresponding 	  action on the selected object.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10938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C000"/>
                </a:solidFill>
              </a:rPr>
              <a:t>SuperVision</a:t>
            </a:r>
            <a:r>
              <a:rPr lang="en-US" dirty="0" smtClean="0">
                <a:solidFill>
                  <a:srgbClr val="FFC000"/>
                </a:solidFill>
              </a:rPr>
              <a:t>-THE CONCEPT</a:t>
            </a:r>
            <a:endParaRPr lang="en-US" dirty="0"/>
          </a:p>
        </p:txBody>
      </p:sp>
      <p:sp>
        <p:nvSpPr>
          <p:cNvPr id="3" name="Content Placeholder 2"/>
          <p:cNvSpPr>
            <a:spLocks noGrp="1"/>
          </p:cNvSpPr>
          <p:nvPr>
            <p:ph idx="1"/>
          </p:nvPr>
        </p:nvSpPr>
        <p:spPr>
          <a:xfrm>
            <a:off x="457200" y="1143000"/>
            <a:ext cx="8229600" cy="5562600"/>
          </a:xfrm>
        </p:spPr>
        <p:txBody>
          <a:bodyPr>
            <a:normAutofit lnSpcReduction="10000"/>
          </a:bodyPr>
          <a:lstStyle/>
          <a:p>
            <a:r>
              <a:rPr lang="en-US" dirty="0" smtClean="0"/>
              <a:t>Objects In adjacent rooms:</a:t>
            </a:r>
          </a:p>
          <a:p>
            <a:pPr marL="0" indent="0">
              <a:buNone/>
            </a:pPr>
            <a:r>
              <a:rPr lang="en-US" sz="2400" dirty="0"/>
              <a:t>	</a:t>
            </a:r>
            <a:r>
              <a:rPr lang="en-US" sz="2400" dirty="0" smtClean="0"/>
              <a:t>- User points at a wall and moves a physical slider(on the 	   projector) up.</a:t>
            </a:r>
          </a:p>
          <a:p>
            <a:pPr marL="0" indent="0">
              <a:buNone/>
            </a:pPr>
            <a:r>
              <a:rPr lang="en-US" sz="2400" dirty="0"/>
              <a:t>	</a:t>
            </a:r>
            <a:r>
              <a:rPr lang="en-US" sz="2400" dirty="0" smtClean="0"/>
              <a:t>- The projector display changes to show a hole in the wall </a:t>
            </a:r>
          </a:p>
          <a:p>
            <a:pPr marL="0" indent="0">
              <a:buNone/>
            </a:pPr>
            <a:r>
              <a:rPr lang="en-US" sz="2400" dirty="0"/>
              <a:t>	</a:t>
            </a:r>
            <a:r>
              <a:rPr lang="en-US" sz="2400" dirty="0" smtClean="0"/>
              <a:t>   which becomes bigger as the slider is moved up.</a:t>
            </a:r>
          </a:p>
          <a:p>
            <a:pPr marL="0" indent="0">
              <a:buNone/>
            </a:pPr>
            <a:r>
              <a:rPr lang="en-US" sz="2400" dirty="0"/>
              <a:t>	</a:t>
            </a:r>
            <a:r>
              <a:rPr lang="en-US" sz="2400" dirty="0" smtClean="0"/>
              <a:t>- Through this virtual hole in the wall is visible a video of 	   the adjacent room.</a:t>
            </a:r>
          </a:p>
          <a:p>
            <a:pPr marL="0" indent="0">
              <a:buNone/>
            </a:pPr>
            <a:r>
              <a:rPr lang="en-US" sz="2400" dirty="0"/>
              <a:t>	</a:t>
            </a:r>
            <a:r>
              <a:rPr lang="en-US" sz="2400" dirty="0" smtClean="0"/>
              <a:t>- Depending on where the “hole” on the wall is the part 	  of the video that can be viewed, varies, to mimic the 	  actual metaphor of looking through a wall.</a:t>
            </a:r>
          </a:p>
          <a:p>
            <a:pPr marL="0" indent="0">
              <a:buNone/>
            </a:pPr>
            <a:r>
              <a:rPr lang="en-US" sz="2400" dirty="0"/>
              <a:t>	</a:t>
            </a:r>
            <a:r>
              <a:rPr lang="en-US" sz="2400" dirty="0" smtClean="0"/>
              <a:t>- The projected cursor is placed on a desired object and  	  select button is pressed. </a:t>
            </a:r>
          </a:p>
          <a:p>
            <a:pPr marL="0" indent="0">
              <a:buNone/>
            </a:pPr>
            <a:r>
              <a:rPr lang="en-US" sz="2400" dirty="0"/>
              <a:t>	</a:t>
            </a:r>
            <a:r>
              <a:rPr lang="en-US" sz="2400" dirty="0" smtClean="0"/>
              <a:t>- Again control elements appear on the video around the 	  selected object, which can be selected as before.</a:t>
            </a:r>
            <a:endParaRPr lang="en-US" sz="2400" dirty="0"/>
          </a:p>
        </p:txBody>
      </p:sp>
    </p:spTree>
    <p:extLst>
      <p:ext uri="{BB962C8B-B14F-4D97-AF65-F5344CB8AC3E}">
        <p14:creationId xmlns:p14="http://schemas.microsoft.com/office/powerpoint/2010/main" val="21831751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The Two Important Metaphors</a:t>
            </a:r>
            <a:endParaRPr lang="en-US" dirty="0">
              <a:solidFill>
                <a:srgbClr val="FFC000"/>
              </a:solidFill>
            </a:endParaRPr>
          </a:p>
        </p:txBody>
      </p:sp>
      <p:sp>
        <p:nvSpPr>
          <p:cNvPr id="3" name="Content Placeholder 2"/>
          <p:cNvSpPr>
            <a:spLocks noGrp="1"/>
          </p:cNvSpPr>
          <p:nvPr>
            <p:ph idx="1"/>
          </p:nvPr>
        </p:nvSpPr>
        <p:spPr/>
        <p:txBody>
          <a:bodyPr/>
          <a:lstStyle/>
          <a:p>
            <a:r>
              <a:rPr lang="en-US" b="1" dirty="0" smtClean="0"/>
              <a:t>The Spot Light Metaphor: </a:t>
            </a:r>
            <a:r>
              <a:rPr lang="en-US" sz="2400" dirty="0" smtClean="0"/>
              <a:t>The projector’s illumination acts like a spotlight which displays only certain parts of the virtual space, depending on where the projector is pointing. This metaphor is also known as the “</a:t>
            </a:r>
            <a:r>
              <a:rPr lang="en-US" sz="2400" dirty="0" err="1" smtClean="0"/>
              <a:t>peepHole</a:t>
            </a:r>
            <a:r>
              <a:rPr lang="en-US" sz="2400" dirty="0" smtClean="0"/>
              <a:t> interaction”.[16]</a:t>
            </a: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7" y="3810000"/>
            <a:ext cx="62579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442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The Super Man Vision Metaphor</a:t>
            </a:r>
            <a:r>
              <a:rPr lang="en-US" dirty="0" smtClean="0"/>
              <a:t>: </a:t>
            </a:r>
            <a:r>
              <a:rPr lang="en-US" sz="2400" dirty="0" smtClean="0"/>
              <a:t>There has been an effort to realize superhuman powers in terms of “drilling” through a wall to visualize the scene behind it.</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3048000"/>
            <a:ext cx="4038600" cy="30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311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Implementation</a:t>
            </a:r>
            <a:endParaRPr lang="en-US" dirty="0">
              <a:solidFill>
                <a:srgbClr val="FFC000"/>
              </a:solidFill>
            </a:endParaRPr>
          </a:p>
        </p:txBody>
      </p:sp>
      <p:sp>
        <p:nvSpPr>
          <p:cNvPr id="3" name="Content Placeholder 2"/>
          <p:cNvSpPr>
            <a:spLocks noGrp="1"/>
          </p:cNvSpPr>
          <p:nvPr>
            <p:ph idx="1"/>
          </p:nvPr>
        </p:nvSpPr>
        <p:spPr>
          <a:xfrm>
            <a:off x="457200" y="2332037"/>
            <a:ext cx="8229600" cy="4525963"/>
          </a:xfrm>
        </p:spPr>
        <p:txBody>
          <a:bodyPr/>
          <a:lstStyle/>
          <a:p>
            <a:r>
              <a:rPr lang="en-US" dirty="0" smtClean="0"/>
              <a:t>The Implementation can be broken down into</a:t>
            </a:r>
          </a:p>
          <a:p>
            <a:pPr marL="0" indent="0">
              <a:buNone/>
            </a:pPr>
            <a:r>
              <a:rPr lang="en-US" dirty="0"/>
              <a:t>	</a:t>
            </a:r>
            <a:r>
              <a:rPr lang="en-US" dirty="0" smtClean="0"/>
              <a:t>- </a:t>
            </a:r>
            <a:r>
              <a:rPr lang="en-US" dirty="0" smtClean="0">
                <a:solidFill>
                  <a:schemeClr val="accent6">
                    <a:lumMod val="20000"/>
                    <a:lumOff val="80000"/>
                  </a:schemeClr>
                </a:solidFill>
              </a:rPr>
              <a:t>Tracking</a:t>
            </a:r>
            <a:r>
              <a:rPr lang="en-US" dirty="0" smtClean="0"/>
              <a:t> of the pointing device</a:t>
            </a:r>
          </a:p>
          <a:p>
            <a:pPr marL="0" indent="0">
              <a:buNone/>
            </a:pPr>
            <a:r>
              <a:rPr lang="en-US" dirty="0"/>
              <a:t> </a:t>
            </a:r>
            <a:r>
              <a:rPr lang="en-US" dirty="0" smtClean="0"/>
              <a:t>         - Prototype </a:t>
            </a:r>
            <a:r>
              <a:rPr lang="en-US" dirty="0"/>
              <a:t>of the </a:t>
            </a:r>
            <a:r>
              <a:rPr lang="en-US" dirty="0">
                <a:solidFill>
                  <a:schemeClr val="accent6">
                    <a:lumMod val="20000"/>
                    <a:lumOff val="80000"/>
                  </a:schemeClr>
                </a:solidFill>
              </a:rPr>
              <a:t>Pointing Device</a:t>
            </a:r>
          </a:p>
          <a:p>
            <a:pPr marL="0" indent="0">
              <a:buNone/>
            </a:pPr>
            <a:r>
              <a:rPr lang="en-US" dirty="0"/>
              <a:t>	</a:t>
            </a:r>
            <a:r>
              <a:rPr lang="en-US" dirty="0" smtClean="0"/>
              <a:t>- </a:t>
            </a:r>
            <a:r>
              <a:rPr lang="en-US" dirty="0" smtClean="0">
                <a:solidFill>
                  <a:schemeClr val="accent6">
                    <a:lumMod val="20000"/>
                    <a:lumOff val="80000"/>
                  </a:schemeClr>
                </a:solidFill>
              </a:rPr>
              <a:t>System</a:t>
            </a:r>
            <a:r>
              <a:rPr lang="en-US" dirty="0" smtClean="0"/>
              <a:t> Setup</a:t>
            </a:r>
          </a:p>
          <a:p>
            <a:pPr marL="0" indent="0">
              <a:buNone/>
            </a:pPr>
            <a:r>
              <a:rPr lang="en-US" dirty="0"/>
              <a:t>	</a:t>
            </a:r>
            <a:r>
              <a:rPr lang="en-US" dirty="0" smtClean="0"/>
              <a:t>- </a:t>
            </a:r>
            <a:r>
              <a:rPr lang="en-US" dirty="0" smtClean="0">
                <a:solidFill>
                  <a:schemeClr val="accent6">
                    <a:lumMod val="20000"/>
                    <a:lumOff val="80000"/>
                  </a:schemeClr>
                </a:solidFill>
              </a:rPr>
              <a:t>Software</a:t>
            </a:r>
            <a:r>
              <a:rPr lang="en-US" dirty="0" smtClean="0"/>
              <a:t> on the Host computer</a:t>
            </a:r>
            <a:endParaRPr lang="en-US" dirty="0"/>
          </a:p>
        </p:txBody>
      </p:sp>
    </p:spTree>
    <p:extLst>
      <p:ext uri="{BB962C8B-B14F-4D97-AF65-F5344CB8AC3E}">
        <p14:creationId xmlns:p14="http://schemas.microsoft.com/office/powerpoint/2010/main" val="1657989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Tracking of Pointing Device</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solidFill>
                  <a:schemeClr val="accent6">
                    <a:lumMod val="20000"/>
                    <a:lumOff val="80000"/>
                  </a:schemeClr>
                </a:solidFill>
              </a:rPr>
              <a:t>ART</a:t>
            </a:r>
            <a:r>
              <a:rPr lang="en-US" dirty="0" smtClean="0"/>
              <a:t> : </a:t>
            </a:r>
            <a:r>
              <a:rPr lang="en-US" dirty="0" smtClean="0">
                <a:solidFill>
                  <a:schemeClr val="accent6">
                    <a:lumMod val="20000"/>
                    <a:lumOff val="80000"/>
                  </a:schemeClr>
                </a:solidFill>
              </a:rPr>
              <a:t>Advanced Real-time Tracking System</a:t>
            </a:r>
            <a:r>
              <a:rPr lang="en-US" dirty="0" smtClean="0"/>
              <a:t>.</a:t>
            </a:r>
            <a:endParaRPr lang="en-US" dirty="0"/>
          </a:p>
        </p:txBody>
      </p:sp>
      <p:pic>
        <p:nvPicPr>
          <p:cNvPr id="4098" name="Picture 2" descr="C:\Users\Sarthak\Desktop\k4rtik-latex-project-report-template-7a6a73b\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10406"/>
            <a:ext cx="4929455"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883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accent6">
                    <a:lumMod val="20000"/>
                    <a:lumOff val="80000"/>
                  </a:schemeClr>
                </a:solidFill>
              </a:rPr>
              <a:t>8 cameras </a:t>
            </a:r>
            <a:r>
              <a:rPr lang="en-US" dirty="0" smtClean="0"/>
              <a:t>set up which constantly give out IR flashes.</a:t>
            </a:r>
          </a:p>
          <a:p>
            <a:r>
              <a:rPr lang="en-US" dirty="0" smtClean="0"/>
              <a:t>Markers/targets have </a:t>
            </a:r>
            <a:r>
              <a:rPr lang="en-US" dirty="0" smtClean="0">
                <a:solidFill>
                  <a:schemeClr val="accent6">
                    <a:lumMod val="20000"/>
                    <a:lumOff val="80000"/>
                  </a:schemeClr>
                </a:solidFill>
              </a:rPr>
              <a:t>retro-reflective material </a:t>
            </a:r>
            <a:r>
              <a:rPr lang="en-US" dirty="0" smtClean="0"/>
              <a:t>which reflect back the IR rays to the source( the respective cameras).</a:t>
            </a:r>
          </a:p>
          <a:p>
            <a:r>
              <a:rPr lang="en-US" dirty="0" smtClean="0"/>
              <a:t>ART software analyses the reflected signal and calculates </a:t>
            </a:r>
            <a:r>
              <a:rPr lang="en-US" dirty="0" smtClean="0">
                <a:solidFill>
                  <a:schemeClr val="accent6">
                    <a:lumMod val="20000"/>
                    <a:lumOff val="80000"/>
                  </a:schemeClr>
                </a:solidFill>
              </a:rPr>
              <a:t>6DOF information </a:t>
            </a:r>
            <a:r>
              <a:rPr lang="en-US" dirty="0" smtClean="0"/>
              <a:t>(position + orientation)</a:t>
            </a:r>
            <a:endParaRPr lang="en-US" dirty="0"/>
          </a:p>
        </p:txBody>
      </p:sp>
      <p:sp>
        <p:nvSpPr>
          <p:cNvPr id="4" name="Title 1"/>
          <p:cNvSpPr>
            <a:spLocks noGrp="1"/>
          </p:cNvSpPr>
          <p:nvPr>
            <p:ph type="title"/>
          </p:nvPr>
        </p:nvSpPr>
        <p:spPr/>
        <p:txBody>
          <a:bodyPr/>
          <a:lstStyle/>
          <a:p>
            <a:r>
              <a:rPr lang="en-US" dirty="0" smtClean="0">
                <a:solidFill>
                  <a:srgbClr val="FFC000"/>
                </a:solidFill>
              </a:rPr>
              <a:t>Tracking of Pointing Device</a:t>
            </a:r>
            <a:endParaRPr lang="en-US" dirty="0">
              <a:solidFill>
                <a:srgbClr val="FFC000"/>
              </a:solidFill>
            </a:endParaRPr>
          </a:p>
        </p:txBody>
      </p:sp>
    </p:spTree>
    <p:extLst>
      <p:ext uri="{BB962C8B-B14F-4D97-AF65-F5344CB8AC3E}">
        <p14:creationId xmlns:p14="http://schemas.microsoft.com/office/powerpoint/2010/main" val="2781904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latin typeface="CMMI12"/>
              </a:rPr>
              <a:t> </a:t>
            </a:r>
            <a:r>
              <a:rPr lang="en-US" dirty="0" smtClean="0">
                <a:latin typeface="CMMI12"/>
              </a:rPr>
              <a:t>The body coordinates are converted into absolute coordinates of the room as </a:t>
            </a:r>
          </a:p>
          <a:p>
            <a:pPr marL="0" indent="0">
              <a:buNone/>
            </a:pPr>
            <a:r>
              <a:rPr lang="en-US" b="1" dirty="0">
                <a:latin typeface="CMMI12"/>
              </a:rPr>
              <a:t> </a:t>
            </a:r>
            <a:r>
              <a:rPr lang="en-US" b="1" dirty="0" smtClean="0">
                <a:latin typeface="CMMI12"/>
              </a:rPr>
              <a:t>   </a:t>
            </a:r>
            <a:r>
              <a:rPr lang="en-US" b="1" dirty="0" err="1" smtClean="0">
                <a:solidFill>
                  <a:schemeClr val="accent6">
                    <a:lumMod val="20000"/>
                    <a:lumOff val="80000"/>
                  </a:schemeClr>
                </a:solidFill>
                <a:latin typeface="CMMI12"/>
              </a:rPr>
              <a:t>x</a:t>
            </a:r>
            <a:r>
              <a:rPr lang="en-US" sz="1600" dirty="0" err="1" smtClean="0">
                <a:solidFill>
                  <a:schemeClr val="accent6">
                    <a:lumMod val="20000"/>
                    <a:lumOff val="80000"/>
                  </a:schemeClr>
                </a:solidFill>
                <a:latin typeface="CMMI8"/>
              </a:rPr>
              <a:t>room</a:t>
            </a:r>
            <a:r>
              <a:rPr lang="en-US" sz="1600" dirty="0" smtClean="0">
                <a:solidFill>
                  <a:schemeClr val="accent6">
                    <a:lumMod val="20000"/>
                    <a:lumOff val="80000"/>
                  </a:schemeClr>
                </a:solidFill>
                <a:latin typeface="CMMI8"/>
              </a:rPr>
              <a:t> </a:t>
            </a:r>
            <a:r>
              <a:rPr lang="en-US" dirty="0">
                <a:solidFill>
                  <a:schemeClr val="accent6">
                    <a:lumMod val="20000"/>
                    <a:lumOff val="80000"/>
                  </a:schemeClr>
                </a:solidFill>
                <a:latin typeface="CMR12"/>
              </a:rPr>
              <a:t>= </a:t>
            </a:r>
            <a:r>
              <a:rPr lang="en-US" b="1" dirty="0" err="1" smtClean="0">
                <a:solidFill>
                  <a:schemeClr val="accent6">
                    <a:lumMod val="20000"/>
                    <a:lumOff val="80000"/>
                  </a:schemeClr>
                </a:solidFill>
                <a:latin typeface="CMMI12"/>
              </a:rPr>
              <a:t>R</a:t>
            </a:r>
            <a:r>
              <a:rPr lang="en-US" dirty="0" err="1" smtClean="0">
                <a:solidFill>
                  <a:schemeClr val="accent6">
                    <a:lumMod val="20000"/>
                    <a:lumOff val="80000"/>
                  </a:schemeClr>
                </a:solidFill>
                <a:latin typeface="CMMI12"/>
              </a:rPr>
              <a:t>.</a:t>
            </a:r>
            <a:r>
              <a:rPr lang="en-US" b="1" dirty="0" err="1" smtClean="0">
                <a:solidFill>
                  <a:schemeClr val="accent6">
                    <a:lumMod val="20000"/>
                    <a:lumOff val="80000"/>
                  </a:schemeClr>
                </a:solidFill>
                <a:latin typeface="CMMI12"/>
              </a:rPr>
              <a:t>x</a:t>
            </a:r>
            <a:r>
              <a:rPr lang="en-US" sz="1600" dirty="0" err="1" smtClean="0">
                <a:solidFill>
                  <a:schemeClr val="accent6">
                    <a:lumMod val="20000"/>
                    <a:lumOff val="80000"/>
                  </a:schemeClr>
                </a:solidFill>
                <a:latin typeface="CMMI8"/>
              </a:rPr>
              <a:t>body</a:t>
            </a:r>
            <a:r>
              <a:rPr lang="en-US" sz="1600" dirty="0" smtClean="0">
                <a:solidFill>
                  <a:schemeClr val="accent6">
                    <a:lumMod val="20000"/>
                    <a:lumOff val="80000"/>
                  </a:schemeClr>
                </a:solidFill>
                <a:latin typeface="CMMI8"/>
              </a:rPr>
              <a:t> </a:t>
            </a:r>
            <a:r>
              <a:rPr lang="en-US" dirty="0" smtClean="0">
                <a:solidFill>
                  <a:schemeClr val="accent6">
                    <a:lumMod val="20000"/>
                    <a:lumOff val="80000"/>
                  </a:schemeClr>
                </a:solidFill>
                <a:latin typeface="CMR12"/>
              </a:rPr>
              <a:t>+</a:t>
            </a:r>
            <a:r>
              <a:rPr lang="en-US" b="1" dirty="0" smtClean="0">
                <a:solidFill>
                  <a:schemeClr val="accent6">
                    <a:lumMod val="20000"/>
                    <a:lumOff val="80000"/>
                  </a:schemeClr>
                </a:solidFill>
                <a:latin typeface="CMMI12"/>
              </a:rPr>
              <a:t>s</a:t>
            </a:r>
          </a:p>
          <a:p>
            <a:pPr marL="0" indent="0">
              <a:buNone/>
            </a:pPr>
            <a:r>
              <a:rPr lang="en-US" b="1" dirty="0" smtClean="0">
                <a:latin typeface="CMMI12"/>
              </a:rPr>
              <a:t>R </a:t>
            </a:r>
            <a:r>
              <a:rPr lang="en-US" sz="2400" dirty="0" smtClean="0">
                <a:latin typeface="CMMI12"/>
              </a:rPr>
              <a:t>is the rotation matrix</a:t>
            </a:r>
            <a:r>
              <a:rPr lang="en-US" b="1" dirty="0" smtClean="0">
                <a:latin typeface="CMMI12"/>
              </a:rPr>
              <a:t>, </a:t>
            </a:r>
            <a:r>
              <a:rPr lang="en-US" dirty="0" err="1" smtClean="0">
                <a:solidFill>
                  <a:prstClr val="black"/>
                </a:solidFill>
                <a:latin typeface="CMMI12"/>
              </a:rPr>
              <a:t>x</a:t>
            </a:r>
            <a:r>
              <a:rPr lang="en-US" sz="1600" dirty="0" err="1" smtClean="0">
                <a:solidFill>
                  <a:prstClr val="black"/>
                </a:solidFill>
                <a:latin typeface="CMMI8"/>
              </a:rPr>
              <a:t>body</a:t>
            </a:r>
            <a:r>
              <a:rPr lang="en-US" sz="1600" dirty="0" smtClean="0">
                <a:solidFill>
                  <a:prstClr val="black"/>
                </a:solidFill>
                <a:latin typeface="CMMI8"/>
              </a:rPr>
              <a:t>  </a:t>
            </a:r>
            <a:r>
              <a:rPr lang="en-US" sz="2400" dirty="0" smtClean="0">
                <a:solidFill>
                  <a:prstClr val="black"/>
                </a:solidFill>
                <a:latin typeface="CMMI8"/>
              </a:rPr>
              <a:t>is a vector in body coordinates. S is the position of the tracked body in room coordinates</a:t>
            </a:r>
            <a:r>
              <a:rPr lang="en-US" sz="1600" dirty="0" smtClean="0">
                <a:solidFill>
                  <a:prstClr val="black"/>
                </a:solidFill>
                <a:latin typeface="CMMI8"/>
              </a:rPr>
              <a:t>. </a:t>
            </a:r>
            <a:r>
              <a:rPr lang="en-US" b="1" dirty="0" err="1">
                <a:solidFill>
                  <a:prstClr val="black"/>
                </a:solidFill>
                <a:latin typeface="CMMI12"/>
              </a:rPr>
              <a:t>x</a:t>
            </a:r>
            <a:r>
              <a:rPr lang="en-US" sz="1600" dirty="0" err="1">
                <a:solidFill>
                  <a:prstClr val="black"/>
                </a:solidFill>
                <a:latin typeface="CMMI8"/>
              </a:rPr>
              <a:t>room</a:t>
            </a:r>
            <a:r>
              <a:rPr lang="en-US" sz="1600" dirty="0">
                <a:solidFill>
                  <a:prstClr val="black"/>
                </a:solidFill>
                <a:latin typeface="CMMI8"/>
              </a:rPr>
              <a:t> </a:t>
            </a:r>
            <a:r>
              <a:rPr lang="en-US" sz="2400" dirty="0" smtClean="0">
                <a:solidFill>
                  <a:prstClr val="black"/>
                </a:solidFill>
                <a:latin typeface="CMMI8"/>
              </a:rPr>
              <a:t>is the vector transformed into room coordinates.</a:t>
            </a:r>
            <a:endParaRPr lang="en-US" sz="4400" b="1" dirty="0"/>
          </a:p>
        </p:txBody>
      </p:sp>
      <p:sp>
        <p:nvSpPr>
          <p:cNvPr id="4" name="Rectangle 3"/>
          <p:cNvSpPr/>
          <p:nvPr/>
        </p:nvSpPr>
        <p:spPr>
          <a:xfrm>
            <a:off x="228600" y="304800"/>
            <a:ext cx="8763000" cy="830997"/>
          </a:xfrm>
          <a:prstGeom prst="rect">
            <a:avLst/>
          </a:prstGeom>
        </p:spPr>
        <p:txBody>
          <a:bodyPr wrap="square">
            <a:spAutoFit/>
          </a:bodyPr>
          <a:lstStyle/>
          <a:p>
            <a:pPr algn="ctr"/>
            <a:r>
              <a:rPr lang="en-US" sz="4800" dirty="0">
                <a:solidFill>
                  <a:srgbClr val="FFC000"/>
                </a:solidFill>
              </a:rPr>
              <a:t>Tracking of Pointing Device</a:t>
            </a:r>
            <a:endParaRPr lang="en-US" sz="4800" dirty="0"/>
          </a:p>
        </p:txBody>
      </p:sp>
    </p:spTree>
    <p:extLst>
      <p:ext uri="{BB962C8B-B14F-4D97-AF65-F5344CB8AC3E}">
        <p14:creationId xmlns:p14="http://schemas.microsoft.com/office/powerpoint/2010/main" val="41123822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Prototype of Pointing Device</a:t>
            </a:r>
            <a:endParaRPr lang="en-US" dirty="0">
              <a:solidFill>
                <a:srgbClr val="FFC000"/>
              </a:solidFill>
            </a:endParaRPr>
          </a:p>
        </p:txBody>
      </p:sp>
      <p:pic>
        <p:nvPicPr>
          <p:cNvPr id="7170" name="Picture 2" descr="C:\Users\Sarthak\Desktop\Pictur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20151"/>
            <a:ext cx="6896100" cy="5437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9200" y="5867400"/>
            <a:ext cx="6781800" cy="369332"/>
          </a:xfrm>
          <a:prstGeom prst="rect">
            <a:avLst/>
          </a:prstGeom>
          <a:noFill/>
        </p:spPr>
        <p:txBody>
          <a:bodyPr wrap="square" rtlCol="0">
            <a:spAutoFit/>
          </a:bodyPr>
          <a:lstStyle/>
          <a:p>
            <a:pPr algn="ctr"/>
            <a:r>
              <a:rPr lang="en-US" dirty="0" smtClean="0"/>
              <a:t>Projector Used: Philips </a:t>
            </a:r>
            <a:r>
              <a:rPr lang="en-US" dirty="0" err="1" smtClean="0"/>
              <a:t>Picopix</a:t>
            </a:r>
            <a:r>
              <a:rPr lang="en-US" dirty="0" smtClean="0"/>
              <a:t> 3610</a:t>
            </a:r>
            <a:endParaRPr lang="en-US" dirty="0"/>
          </a:p>
        </p:txBody>
      </p:sp>
    </p:spTree>
    <p:extLst>
      <p:ext uri="{BB962C8B-B14F-4D97-AF65-F5344CB8AC3E}">
        <p14:creationId xmlns:p14="http://schemas.microsoft.com/office/powerpoint/2010/main" val="37608534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The System Setup</a:t>
            </a:r>
            <a:endParaRPr lang="en-US" dirty="0">
              <a:solidFill>
                <a:srgbClr val="FFC000"/>
              </a:solidFill>
            </a:endParaRPr>
          </a:p>
        </p:txBody>
      </p:sp>
      <p:sp>
        <p:nvSpPr>
          <p:cNvPr id="3" name="Content Placeholder 2"/>
          <p:cNvSpPr>
            <a:spLocks noGrp="1"/>
          </p:cNvSpPr>
          <p:nvPr>
            <p:ph idx="1"/>
          </p:nvPr>
        </p:nvSpPr>
        <p:spPr>
          <a:xfrm>
            <a:off x="457200" y="1143000"/>
            <a:ext cx="8229600" cy="5410200"/>
          </a:xfrm>
        </p:spPr>
        <p:txBody>
          <a:bodyPr>
            <a:normAutofit fontScale="85000" lnSpcReduction="20000"/>
          </a:bodyPr>
          <a:lstStyle/>
          <a:p>
            <a:pPr marL="514350" indent="-514350">
              <a:buFont typeface="+mj-lt"/>
              <a:buAutoNum type="arabicPeriod"/>
            </a:pPr>
            <a:r>
              <a:rPr lang="en-US" dirty="0" smtClean="0"/>
              <a:t>Pointing device containing a hand-held projector</a:t>
            </a:r>
          </a:p>
          <a:p>
            <a:pPr marL="514350" indent="-514350">
              <a:buFont typeface="+mj-lt"/>
              <a:buAutoNum type="arabicPeriod"/>
            </a:pPr>
            <a:r>
              <a:rPr lang="en-US" dirty="0" smtClean="0"/>
              <a:t>Computer host  receives information from the pointing device wirelessly( XBEE)</a:t>
            </a:r>
          </a:p>
          <a:p>
            <a:pPr marL="514350" indent="-514350">
              <a:buFont typeface="+mj-lt"/>
              <a:buAutoNum type="arabicPeriod"/>
            </a:pPr>
            <a:r>
              <a:rPr lang="en-US" dirty="0" smtClean="0"/>
              <a:t>Computer host  receives 6DOF information from the ART server.</a:t>
            </a:r>
          </a:p>
          <a:p>
            <a:pPr marL="514350" indent="-514350">
              <a:buFont typeface="+mj-lt"/>
              <a:buAutoNum type="arabicPeriod"/>
            </a:pPr>
            <a:r>
              <a:rPr lang="en-US" dirty="0" smtClean="0"/>
              <a:t>Computer host sends back visual information to the pointing device, through WIFI, which can be projected.</a:t>
            </a:r>
          </a:p>
          <a:p>
            <a:pPr marL="514350" indent="-514350">
              <a:buFont typeface="+mj-lt"/>
              <a:buAutoNum type="arabicPeriod"/>
            </a:pPr>
            <a:r>
              <a:rPr lang="en-US" dirty="0" smtClean="0"/>
              <a:t>The computer is also connected to a camera which gives video feedback when we are visualizing the objects behind a wall.</a:t>
            </a:r>
          </a:p>
          <a:p>
            <a:pPr marL="514350" indent="-514350">
              <a:buFont typeface="+mj-lt"/>
              <a:buAutoNum type="arabicPeriod"/>
            </a:pPr>
            <a:r>
              <a:rPr lang="en-US" dirty="0" smtClean="0"/>
              <a:t>This camera is pan and tilt capable, and is moved, and its direction is changed according to where we are pointing.</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50777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8229600" cy="1905000"/>
          </a:xfrm>
        </p:spPr>
        <p:txBody>
          <a:bodyPr/>
          <a:lstStyle/>
          <a:p>
            <a:r>
              <a:rPr lang="en-US" sz="4000" b="1" i="1" dirty="0" smtClean="0"/>
              <a:t>Problem</a:t>
            </a:r>
            <a:r>
              <a:rPr lang="en-US" dirty="0" smtClean="0"/>
              <a:t>: As more and more devices become “Smart” and connected, </a:t>
            </a:r>
            <a:r>
              <a:rPr lang="en-US" dirty="0" smtClean="0">
                <a:solidFill>
                  <a:schemeClr val="accent6">
                    <a:lumMod val="20000"/>
                    <a:lumOff val="80000"/>
                  </a:schemeClr>
                </a:solidFill>
              </a:rPr>
              <a:t>interaction</a:t>
            </a:r>
            <a:r>
              <a:rPr lang="en-US" dirty="0" smtClean="0"/>
              <a:t> with them becomes </a:t>
            </a:r>
            <a:r>
              <a:rPr lang="en-US" sz="3600" dirty="0" smtClean="0">
                <a:solidFill>
                  <a:schemeClr val="accent6">
                    <a:lumMod val="20000"/>
                    <a:lumOff val="80000"/>
                  </a:schemeClr>
                </a:solidFill>
              </a:rPr>
              <a:t>complex</a:t>
            </a:r>
            <a:r>
              <a:rPr lang="en-US" dirty="0" smtClean="0"/>
              <a:t>.</a:t>
            </a:r>
            <a:endParaRPr lang="en-US" dirty="0"/>
          </a:p>
        </p:txBody>
      </p:sp>
    </p:spTree>
    <p:extLst>
      <p:ext uri="{BB962C8B-B14F-4D97-AF65-F5344CB8AC3E}">
        <p14:creationId xmlns:p14="http://schemas.microsoft.com/office/powerpoint/2010/main" val="3672639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4" name="Picture 22" descr="http://australianrobotics.com.au/sites/default/files/imagecache/product_full/08665-03-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592" y="3301368"/>
            <a:ext cx="449402" cy="449402"/>
          </a:xfrm>
          <a:prstGeom prst="rect">
            <a:avLst/>
          </a:prstGeom>
          <a:noFill/>
          <a:extLst>
            <a:ext uri="{909E8E84-426E-40DD-AFC4-6F175D3DCCD1}">
              <a14:hiddenFill xmlns:a14="http://schemas.microsoft.com/office/drawing/2010/main">
                <a:solidFill>
                  <a:srgbClr val="FFFFFF"/>
                </a:solidFill>
              </a14:hiddenFill>
            </a:ext>
          </a:extLst>
        </p:spPr>
      </p:pic>
      <p:pic>
        <p:nvPicPr>
          <p:cNvPr id="5143" name="Picture 20" descr="http://www.zagrosrobotics.com/images/Xbe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072" y="5282106"/>
            <a:ext cx="441266" cy="44126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Program Files (x86)\Microsoft Office\MEDIA\CAGCAT10\j028575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1823" y="4120530"/>
            <a:ext cx="1824228" cy="1121054"/>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2412458" y="4926435"/>
            <a:ext cx="592246" cy="520117"/>
          </a:xfrm>
          <a:custGeom>
            <a:avLst/>
            <a:gdLst>
              <a:gd name="connsiteX0" fmla="*/ 592246 w 592246"/>
              <a:gd name="connsiteY0" fmla="*/ 0 h 520117"/>
              <a:gd name="connsiteX1" fmla="*/ 5017 w 592246"/>
              <a:gd name="connsiteY1" fmla="*/ 268448 h 520117"/>
              <a:gd name="connsiteX2" fmla="*/ 307020 w 592246"/>
              <a:gd name="connsiteY2" fmla="*/ 469783 h 520117"/>
              <a:gd name="connsiteX3" fmla="*/ 273464 w 592246"/>
              <a:gd name="connsiteY3" fmla="*/ 520117 h 520117"/>
            </a:gdLst>
            <a:ahLst/>
            <a:cxnLst>
              <a:cxn ang="0">
                <a:pos x="connsiteX0" y="connsiteY0"/>
              </a:cxn>
              <a:cxn ang="0">
                <a:pos x="connsiteX1" y="connsiteY1"/>
              </a:cxn>
              <a:cxn ang="0">
                <a:pos x="connsiteX2" y="connsiteY2"/>
              </a:cxn>
              <a:cxn ang="0">
                <a:pos x="connsiteX3" y="connsiteY3"/>
              </a:cxn>
            </a:cxnLst>
            <a:rect l="l" t="t" r="r" b="b"/>
            <a:pathLst>
              <a:path w="592246" h="520117">
                <a:moveTo>
                  <a:pt x="592246" y="0"/>
                </a:moveTo>
                <a:cubicBezTo>
                  <a:pt x="322400" y="95075"/>
                  <a:pt x="52555" y="190151"/>
                  <a:pt x="5017" y="268448"/>
                </a:cubicBezTo>
                <a:cubicBezTo>
                  <a:pt x="-42521" y="346745"/>
                  <a:pt x="262279" y="427838"/>
                  <a:pt x="307020" y="469783"/>
                </a:cubicBezTo>
                <a:cubicBezTo>
                  <a:pt x="351761" y="511728"/>
                  <a:pt x="287446" y="503339"/>
                  <a:pt x="273464" y="52011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12" name="Freeform 11"/>
          <p:cNvSpPr/>
          <p:nvPr/>
        </p:nvSpPr>
        <p:spPr>
          <a:xfrm>
            <a:off x="4346943" y="4886745"/>
            <a:ext cx="612396" cy="1046369"/>
          </a:xfrm>
          <a:custGeom>
            <a:avLst/>
            <a:gdLst>
              <a:gd name="connsiteX0" fmla="*/ 0 w 612396"/>
              <a:gd name="connsiteY0" fmla="*/ 64857 h 1046369"/>
              <a:gd name="connsiteX1" fmla="*/ 503339 w 612396"/>
              <a:gd name="connsiteY1" fmla="*/ 48079 h 1046369"/>
              <a:gd name="connsiteX2" fmla="*/ 268447 w 612396"/>
              <a:gd name="connsiteY2" fmla="*/ 601752 h 1046369"/>
              <a:gd name="connsiteX3" fmla="*/ 612396 w 612396"/>
              <a:gd name="connsiteY3" fmla="*/ 1046369 h 1046369"/>
            </a:gdLst>
            <a:ahLst/>
            <a:cxnLst>
              <a:cxn ang="0">
                <a:pos x="connsiteX0" y="connsiteY0"/>
              </a:cxn>
              <a:cxn ang="0">
                <a:pos x="connsiteX1" y="connsiteY1"/>
              </a:cxn>
              <a:cxn ang="0">
                <a:pos x="connsiteX2" y="connsiteY2"/>
              </a:cxn>
              <a:cxn ang="0">
                <a:pos x="connsiteX3" y="connsiteY3"/>
              </a:cxn>
            </a:cxnLst>
            <a:rect l="l" t="t" r="r" b="b"/>
            <a:pathLst>
              <a:path w="612396" h="1046369">
                <a:moveTo>
                  <a:pt x="0" y="64857"/>
                </a:moveTo>
                <a:cubicBezTo>
                  <a:pt x="229299" y="11727"/>
                  <a:pt x="458598" y="-41403"/>
                  <a:pt x="503339" y="48079"/>
                </a:cubicBezTo>
                <a:cubicBezTo>
                  <a:pt x="548080" y="137561"/>
                  <a:pt x="250271" y="435370"/>
                  <a:pt x="268447" y="601752"/>
                </a:cubicBezTo>
                <a:cubicBezTo>
                  <a:pt x="286623" y="768134"/>
                  <a:pt x="536895" y="976461"/>
                  <a:pt x="612396" y="104636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8"/>
          <p:cNvGrpSpPr/>
          <p:nvPr/>
        </p:nvGrpSpPr>
        <p:grpSpPr>
          <a:xfrm>
            <a:off x="2057592" y="5043878"/>
            <a:ext cx="914400" cy="972612"/>
            <a:chOff x="2735655" y="3791821"/>
            <a:chExt cx="914400" cy="972612"/>
          </a:xfrm>
        </p:grpSpPr>
        <p:sp>
          <p:nvSpPr>
            <p:cNvPr id="14" name="Arc 13"/>
            <p:cNvSpPr/>
            <p:nvPr/>
          </p:nvSpPr>
          <p:spPr>
            <a:xfrm rot="15759428">
              <a:off x="2735655" y="3791821"/>
              <a:ext cx="914400" cy="914400"/>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6200000">
              <a:off x="2814234" y="4154209"/>
              <a:ext cx="772332" cy="448115"/>
            </a:xfrm>
            <a:prstGeom prst="arc">
              <a:avLst>
                <a:gd name="adj1" fmla="val 17757592"/>
                <a:gd name="adj2" fmla="val 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5930192">
              <a:off x="2857499" y="3917634"/>
              <a:ext cx="685800" cy="650934"/>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a:off x="677092" y="2342941"/>
            <a:ext cx="1499751" cy="1725820"/>
            <a:chOff x="677092" y="2342941"/>
            <a:chExt cx="1499751" cy="1725820"/>
          </a:xfrm>
        </p:grpSpPr>
        <p:pic>
          <p:nvPicPr>
            <p:cNvPr id="5129" name="Picture 9" descr="C:\Users\Sarthak\AppData\Local\Microsoft\Windows\Temporary Internet Files\Content.IE5\WZCF56VL\MC90035687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669501"/>
              <a:ext cx="990600" cy="56591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rot="7693826">
              <a:off x="1233337" y="2313835"/>
              <a:ext cx="914400" cy="972612"/>
              <a:chOff x="2735655" y="3791821"/>
              <a:chExt cx="914400" cy="972612"/>
            </a:xfrm>
          </p:grpSpPr>
          <p:sp>
            <p:nvSpPr>
              <p:cNvPr id="26" name="Arc 25"/>
              <p:cNvSpPr/>
              <p:nvPr/>
            </p:nvSpPr>
            <p:spPr>
              <a:xfrm rot="15759428">
                <a:off x="2735655" y="3791821"/>
                <a:ext cx="914400" cy="914400"/>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6200000">
                <a:off x="2814234" y="4154209"/>
                <a:ext cx="772332" cy="448115"/>
              </a:xfrm>
              <a:prstGeom prst="arc">
                <a:avLst>
                  <a:gd name="adj1" fmla="val 17757592"/>
                  <a:gd name="adj2" fmla="val 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15930192">
                <a:off x="2857499" y="3917634"/>
                <a:ext cx="685800" cy="650934"/>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 name="Freeform 19"/>
            <p:cNvSpPr/>
            <p:nvPr/>
          </p:nvSpPr>
          <p:spPr>
            <a:xfrm>
              <a:off x="677092" y="3162650"/>
              <a:ext cx="732258" cy="419806"/>
            </a:xfrm>
            <a:custGeom>
              <a:avLst/>
              <a:gdLst>
                <a:gd name="connsiteX0" fmla="*/ 413477 w 732258"/>
                <a:gd name="connsiteY0" fmla="*/ 0 h 419806"/>
                <a:gd name="connsiteX1" fmla="*/ 2416 w 732258"/>
                <a:gd name="connsiteY1" fmla="*/ 377504 h 419806"/>
                <a:gd name="connsiteX2" fmla="*/ 581257 w 732258"/>
                <a:gd name="connsiteY2" fmla="*/ 385893 h 419806"/>
                <a:gd name="connsiteX3" fmla="*/ 732258 w 732258"/>
                <a:gd name="connsiteY3" fmla="*/ 411060 h 419806"/>
              </a:gdLst>
              <a:ahLst/>
              <a:cxnLst>
                <a:cxn ang="0">
                  <a:pos x="connsiteX0" y="connsiteY0"/>
                </a:cxn>
                <a:cxn ang="0">
                  <a:pos x="connsiteX1" y="connsiteY1"/>
                </a:cxn>
                <a:cxn ang="0">
                  <a:pos x="connsiteX2" y="connsiteY2"/>
                </a:cxn>
                <a:cxn ang="0">
                  <a:pos x="connsiteX3" y="connsiteY3"/>
                </a:cxn>
              </a:cxnLst>
              <a:rect l="l" t="t" r="r" b="b"/>
              <a:pathLst>
                <a:path w="732258" h="419806">
                  <a:moveTo>
                    <a:pt x="413477" y="0"/>
                  </a:moveTo>
                  <a:cubicBezTo>
                    <a:pt x="193965" y="156594"/>
                    <a:pt x="-25547" y="313189"/>
                    <a:pt x="2416" y="377504"/>
                  </a:cubicBezTo>
                  <a:cubicBezTo>
                    <a:pt x="30379" y="441820"/>
                    <a:pt x="459617" y="380300"/>
                    <a:pt x="581257" y="385893"/>
                  </a:cubicBezTo>
                  <a:cubicBezTo>
                    <a:pt x="702897" y="391486"/>
                    <a:pt x="606423" y="439023"/>
                    <a:pt x="732258" y="41106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rot="11148738">
              <a:off x="969041" y="3096149"/>
              <a:ext cx="914400" cy="972612"/>
              <a:chOff x="2735655" y="3791821"/>
              <a:chExt cx="914400" cy="972612"/>
            </a:xfrm>
          </p:grpSpPr>
          <p:sp>
            <p:nvSpPr>
              <p:cNvPr id="32" name="Arc 31"/>
              <p:cNvSpPr/>
              <p:nvPr/>
            </p:nvSpPr>
            <p:spPr>
              <a:xfrm rot="15759428">
                <a:off x="2735655" y="3791821"/>
                <a:ext cx="914400" cy="914400"/>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rot="16200000">
                <a:off x="2814234" y="4154209"/>
                <a:ext cx="772332" cy="448115"/>
              </a:xfrm>
              <a:prstGeom prst="arc">
                <a:avLst>
                  <a:gd name="adj1" fmla="val 17757592"/>
                  <a:gd name="adj2" fmla="val 0"/>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rot="15930192">
                <a:off x="2857499" y="3917634"/>
                <a:ext cx="685800" cy="650934"/>
              </a:xfrm>
              <a:prstGeom prst="arc">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9" name="Freeform 28"/>
          <p:cNvSpPr/>
          <p:nvPr/>
        </p:nvSpPr>
        <p:spPr>
          <a:xfrm>
            <a:off x="4420998" y="3344797"/>
            <a:ext cx="1241571" cy="1102789"/>
          </a:xfrm>
          <a:custGeom>
            <a:avLst/>
            <a:gdLst>
              <a:gd name="connsiteX0" fmla="*/ 0 w 1241571"/>
              <a:gd name="connsiteY0" fmla="*/ 1042645 h 1102789"/>
              <a:gd name="connsiteX1" fmla="*/ 864066 w 1241571"/>
              <a:gd name="connsiteY1" fmla="*/ 1000700 h 1102789"/>
              <a:gd name="connsiteX2" fmla="*/ 645952 w 1241571"/>
              <a:gd name="connsiteY2" fmla="*/ 94689 h 1102789"/>
              <a:gd name="connsiteX3" fmla="*/ 1241571 w 1241571"/>
              <a:gd name="connsiteY3" fmla="*/ 10799 h 1102789"/>
            </a:gdLst>
            <a:ahLst/>
            <a:cxnLst>
              <a:cxn ang="0">
                <a:pos x="connsiteX0" y="connsiteY0"/>
              </a:cxn>
              <a:cxn ang="0">
                <a:pos x="connsiteX1" y="connsiteY1"/>
              </a:cxn>
              <a:cxn ang="0">
                <a:pos x="connsiteX2" y="connsiteY2"/>
              </a:cxn>
              <a:cxn ang="0">
                <a:pos x="connsiteX3" y="connsiteY3"/>
              </a:cxn>
            </a:cxnLst>
            <a:rect l="l" t="t" r="r" b="b"/>
            <a:pathLst>
              <a:path w="1241571" h="1102789">
                <a:moveTo>
                  <a:pt x="0" y="1042645"/>
                </a:moveTo>
                <a:cubicBezTo>
                  <a:pt x="378203" y="1100669"/>
                  <a:pt x="756407" y="1158693"/>
                  <a:pt x="864066" y="1000700"/>
                </a:cubicBezTo>
                <a:cubicBezTo>
                  <a:pt x="971725" y="842707"/>
                  <a:pt x="583035" y="259672"/>
                  <a:pt x="645952" y="94689"/>
                </a:cubicBezTo>
                <a:cubicBezTo>
                  <a:pt x="708869" y="-70294"/>
                  <a:pt x="1138107" y="35966"/>
                  <a:pt x="1241571" y="1079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30" name="Picture 10" descr="C:\Program Files (x86)\Microsoft Office\MEDIA\CAGCAT10\j0205582.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1783" y="2191088"/>
            <a:ext cx="1776679" cy="1630375"/>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Elbow Connector 35"/>
          <p:cNvCxnSpPr/>
          <p:nvPr/>
        </p:nvCxnSpPr>
        <p:spPr>
          <a:xfrm rot="5400000" flipH="1" flipV="1">
            <a:off x="6487978" y="2427423"/>
            <a:ext cx="720275" cy="437431"/>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a:off x="6629400" y="3006275"/>
            <a:ext cx="914400" cy="57618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066831" y="2286001"/>
            <a:ext cx="18485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467600" y="3582455"/>
            <a:ext cx="1447800" cy="1"/>
          </a:xfrm>
          <a:prstGeom prst="line">
            <a:avLst/>
          </a:prstGeom>
        </p:spPr>
        <p:style>
          <a:lnRef idx="1">
            <a:schemeClr val="accent1"/>
          </a:lnRef>
          <a:fillRef idx="0">
            <a:schemeClr val="accent1"/>
          </a:fillRef>
          <a:effectRef idx="0">
            <a:schemeClr val="accent1"/>
          </a:effectRef>
          <a:fontRef idx="minor">
            <a:schemeClr val="tx1"/>
          </a:fontRef>
        </p:style>
      </p:cxnSp>
      <p:pic>
        <p:nvPicPr>
          <p:cNvPr id="5132" name="Picture 12" descr="http://staff.science.uva.nl/~mscarpa/wivr/came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27559" y="2118299"/>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http://staff.science.uva.nl/~mscarpa/wivr/came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0600" y="3429069"/>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http://staff.science.uva.nl/~mscarpa/wivr/camer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34461" y="3426362"/>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http://staff.science.uva.nl/~mscarpa/wivr/came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42657" y="3417074"/>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staff.science.uva.nl/~mscarpa/wivr/came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49958" y="3417075"/>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http://staff.science.uva.nl/~mscarpa/wivr/camer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5484" y="2127586"/>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http://staff.science.uva.nl/~mscarpa/wivr/camer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3531" y="2155909"/>
            <a:ext cx="380874" cy="4216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http://staff.science.uva.nl/~mscarpa/wivr/camer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8747" y="2137952"/>
            <a:ext cx="380874" cy="421651"/>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Elbow Connector 49"/>
          <p:cNvCxnSpPr/>
          <p:nvPr/>
        </p:nvCxnSpPr>
        <p:spPr>
          <a:xfrm rot="5400000">
            <a:off x="6279760" y="2939193"/>
            <a:ext cx="470681" cy="22860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1086336" y="2669501"/>
            <a:ext cx="342540" cy="7459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p:cNvCxnSpPr>
            <a:stCxn id="59" idx="0"/>
          </p:cNvCxnSpPr>
          <p:nvPr/>
        </p:nvCxnSpPr>
        <p:spPr>
          <a:xfrm flipV="1">
            <a:off x="1257606" y="2191088"/>
            <a:ext cx="0" cy="4784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59" idx="0"/>
          </p:cNvCxnSpPr>
          <p:nvPr/>
        </p:nvCxnSpPr>
        <p:spPr>
          <a:xfrm flipV="1">
            <a:off x="1257606" y="2430294"/>
            <a:ext cx="151744" cy="239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1" name="Straight Connector 5120"/>
          <p:cNvCxnSpPr>
            <a:stCxn id="59" idx="0"/>
          </p:cNvCxnSpPr>
          <p:nvPr/>
        </p:nvCxnSpPr>
        <p:spPr>
          <a:xfrm flipV="1">
            <a:off x="1257606" y="2646138"/>
            <a:ext cx="455776" cy="23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4" name="Straight Connector 5123"/>
          <p:cNvCxnSpPr>
            <a:stCxn id="5129" idx="0"/>
          </p:cNvCxnSpPr>
          <p:nvPr/>
        </p:nvCxnSpPr>
        <p:spPr>
          <a:xfrm flipH="1" flipV="1">
            <a:off x="1165209" y="2539950"/>
            <a:ext cx="92091" cy="1295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6" name="Straight Connector 5125"/>
          <p:cNvCxnSpPr>
            <a:stCxn id="59" idx="0"/>
          </p:cNvCxnSpPr>
          <p:nvPr/>
        </p:nvCxnSpPr>
        <p:spPr>
          <a:xfrm flipH="1" flipV="1">
            <a:off x="954044" y="2646138"/>
            <a:ext cx="303562" cy="233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27" name="Oval 5126"/>
          <p:cNvSpPr/>
          <p:nvPr/>
        </p:nvSpPr>
        <p:spPr>
          <a:xfrm>
            <a:off x="1225485" y="2118299"/>
            <a:ext cx="90743" cy="985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1110017" y="2512826"/>
            <a:ext cx="90743" cy="985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1369817" y="2355251"/>
            <a:ext cx="90743" cy="985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682685" y="2575499"/>
            <a:ext cx="90743" cy="985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866049" y="2596883"/>
            <a:ext cx="90743" cy="9850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6" name="Picture 16" descr="http://upload.wikimedia.org/wikipedia/commons/thumb/3/32/Wi-Fi_Logo.svg/304px-Wi-Fi_Logo.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0986" y="2409302"/>
            <a:ext cx="417719" cy="267945"/>
          </a:xfrm>
          <a:prstGeom prst="rect">
            <a:avLst/>
          </a:prstGeom>
          <a:noFill/>
          <a:extLst>
            <a:ext uri="{909E8E84-426E-40DD-AFC4-6F175D3DCCD1}">
              <a14:hiddenFill xmlns:a14="http://schemas.microsoft.com/office/drawing/2010/main">
                <a:solidFill>
                  <a:srgbClr val="FFFFFF"/>
                </a:solidFill>
              </a14:hiddenFill>
            </a:ext>
          </a:extLst>
        </p:spPr>
      </p:pic>
      <p:sp>
        <p:nvSpPr>
          <p:cNvPr id="5131" name="TextBox 5130"/>
          <p:cNvSpPr txBox="1"/>
          <p:nvPr/>
        </p:nvSpPr>
        <p:spPr>
          <a:xfrm>
            <a:off x="1892543" y="5791200"/>
            <a:ext cx="1460258" cy="307777"/>
          </a:xfrm>
          <a:prstGeom prst="rect">
            <a:avLst/>
          </a:prstGeom>
          <a:noFill/>
        </p:spPr>
        <p:txBody>
          <a:bodyPr wrap="square" rtlCol="0">
            <a:spAutoFit/>
          </a:bodyPr>
          <a:lstStyle/>
          <a:p>
            <a:r>
              <a:rPr lang="en-US" sz="1400" b="1" dirty="0" err="1" smtClean="0"/>
              <a:t>Xbee</a:t>
            </a:r>
            <a:r>
              <a:rPr lang="en-US" sz="1400" b="1" dirty="0" smtClean="0"/>
              <a:t> transceiver</a:t>
            </a:r>
            <a:endParaRPr lang="en-US" sz="1400" b="1" dirty="0"/>
          </a:p>
        </p:txBody>
      </p:sp>
      <p:sp>
        <p:nvSpPr>
          <p:cNvPr id="83" name="TextBox 82"/>
          <p:cNvSpPr txBox="1"/>
          <p:nvPr/>
        </p:nvSpPr>
        <p:spPr>
          <a:xfrm>
            <a:off x="693164" y="4099017"/>
            <a:ext cx="1460258" cy="307777"/>
          </a:xfrm>
          <a:prstGeom prst="rect">
            <a:avLst/>
          </a:prstGeom>
          <a:noFill/>
        </p:spPr>
        <p:txBody>
          <a:bodyPr wrap="square" rtlCol="0">
            <a:spAutoFit/>
          </a:bodyPr>
          <a:lstStyle/>
          <a:p>
            <a:r>
              <a:rPr lang="en-US" sz="1400" b="1" dirty="0" err="1" smtClean="0"/>
              <a:t>Xbee</a:t>
            </a:r>
            <a:r>
              <a:rPr lang="en-US" sz="1400" b="1" dirty="0" smtClean="0"/>
              <a:t> transceiver</a:t>
            </a:r>
            <a:endParaRPr lang="en-US" sz="1400" b="1" dirty="0"/>
          </a:p>
        </p:txBody>
      </p:sp>
      <p:sp>
        <p:nvSpPr>
          <p:cNvPr id="5133" name="TextBox 5132"/>
          <p:cNvSpPr txBox="1"/>
          <p:nvPr/>
        </p:nvSpPr>
        <p:spPr>
          <a:xfrm>
            <a:off x="2303415" y="2706799"/>
            <a:ext cx="2056047" cy="461665"/>
          </a:xfrm>
          <a:prstGeom prst="rect">
            <a:avLst/>
          </a:prstGeom>
          <a:noFill/>
        </p:spPr>
        <p:txBody>
          <a:bodyPr wrap="square" rtlCol="0">
            <a:spAutoFit/>
          </a:bodyPr>
          <a:lstStyle/>
          <a:p>
            <a:r>
              <a:rPr lang="en-US" sz="1200" b="1" dirty="0" smtClean="0"/>
              <a:t>Projection screen info transferred over WIFI</a:t>
            </a:r>
            <a:endParaRPr lang="en-US" sz="1200" b="1" dirty="0"/>
          </a:p>
        </p:txBody>
      </p:sp>
      <p:sp>
        <p:nvSpPr>
          <p:cNvPr id="5137" name="TextBox 5136"/>
          <p:cNvSpPr txBox="1"/>
          <p:nvPr/>
        </p:nvSpPr>
        <p:spPr>
          <a:xfrm>
            <a:off x="304800" y="1600200"/>
            <a:ext cx="1744403" cy="523220"/>
          </a:xfrm>
          <a:prstGeom prst="rect">
            <a:avLst/>
          </a:prstGeom>
          <a:noFill/>
        </p:spPr>
        <p:txBody>
          <a:bodyPr wrap="square" rtlCol="0">
            <a:spAutoFit/>
          </a:bodyPr>
          <a:lstStyle/>
          <a:p>
            <a:r>
              <a:rPr lang="en-US" sz="1400" b="1" dirty="0" smtClean="0"/>
              <a:t>Projector with tracking target</a:t>
            </a:r>
            <a:endParaRPr lang="en-US" sz="1400" b="1" dirty="0"/>
          </a:p>
        </p:txBody>
      </p:sp>
      <p:pic>
        <p:nvPicPr>
          <p:cNvPr id="5138" name="Picture 18" descr="http://static.bhphoto.com/images/images345x345/Sony_EVI_D90_EVI_D90_PTZ_Camera_84984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562892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139" name="TextBox 5138"/>
          <p:cNvSpPr txBox="1"/>
          <p:nvPr/>
        </p:nvSpPr>
        <p:spPr>
          <a:xfrm>
            <a:off x="5818269" y="5791200"/>
            <a:ext cx="2870915" cy="523220"/>
          </a:xfrm>
          <a:prstGeom prst="rect">
            <a:avLst/>
          </a:prstGeom>
          <a:noFill/>
        </p:spPr>
        <p:txBody>
          <a:bodyPr wrap="square" rtlCol="0">
            <a:spAutoFit/>
          </a:bodyPr>
          <a:lstStyle/>
          <a:p>
            <a:r>
              <a:rPr lang="en-US" sz="1400" b="1" dirty="0" smtClean="0"/>
              <a:t>Pan + tilt camera</a:t>
            </a:r>
          </a:p>
          <a:p>
            <a:r>
              <a:rPr lang="en-US" sz="1400" b="1" dirty="0" smtClean="0"/>
              <a:t>Placed in adjacent room</a:t>
            </a:r>
            <a:endParaRPr lang="en-US" sz="1400" b="1" dirty="0"/>
          </a:p>
        </p:txBody>
      </p:sp>
      <p:sp>
        <p:nvSpPr>
          <p:cNvPr id="5140" name="TextBox 5139"/>
          <p:cNvSpPr txBox="1"/>
          <p:nvPr/>
        </p:nvSpPr>
        <p:spPr>
          <a:xfrm>
            <a:off x="7253726" y="2744098"/>
            <a:ext cx="1673478" cy="523220"/>
          </a:xfrm>
          <a:prstGeom prst="rect">
            <a:avLst/>
          </a:prstGeom>
          <a:noFill/>
        </p:spPr>
        <p:txBody>
          <a:bodyPr wrap="square" rtlCol="0">
            <a:spAutoFit/>
          </a:bodyPr>
          <a:lstStyle/>
          <a:p>
            <a:r>
              <a:rPr lang="en-US" sz="1400" b="1" dirty="0" smtClean="0"/>
              <a:t>IR cameras for tracking</a:t>
            </a:r>
            <a:endParaRPr lang="en-US" sz="1400" b="1" dirty="0"/>
          </a:p>
        </p:txBody>
      </p:sp>
      <p:sp>
        <p:nvSpPr>
          <p:cNvPr id="5141" name="TextBox 5140"/>
          <p:cNvSpPr txBox="1"/>
          <p:nvPr/>
        </p:nvSpPr>
        <p:spPr>
          <a:xfrm>
            <a:off x="4864939" y="2239749"/>
            <a:ext cx="1595259" cy="584775"/>
          </a:xfrm>
          <a:prstGeom prst="rect">
            <a:avLst/>
          </a:prstGeom>
          <a:noFill/>
        </p:spPr>
        <p:txBody>
          <a:bodyPr wrap="square" rtlCol="0">
            <a:spAutoFit/>
          </a:bodyPr>
          <a:lstStyle/>
          <a:p>
            <a:r>
              <a:rPr lang="en-US" sz="1600" b="1" dirty="0" smtClean="0"/>
              <a:t>ART tracking server</a:t>
            </a:r>
            <a:endParaRPr lang="en-US" sz="1600" b="1" dirty="0"/>
          </a:p>
        </p:txBody>
      </p:sp>
      <p:sp>
        <p:nvSpPr>
          <p:cNvPr id="5142" name="TextBox 5141"/>
          <p:cNvSpPr txBox="1"/>
          <p:nvPr/>
        </p:nvSpPr>
        <p:spPr>
          <a:xfrm>
            <a:off x="4653141" y="4572000"/>
            <a:ext cx="1976260" cy="307777"/>
          </a:xfrm>
          <a:prstGeom prst="rect">
            <a:avLst/>
          </a:prstGeom>
          <a:noFill/>
        </p:spPr>
        <p:txBody>
          <a:bodyPr wrap="square" rtlCol="0">
            <a:spAutoFit/>
          </a:bodyPr>
          <a:lstStyle/>
          <a:p>
            <a:r>
              <a:rPr lang="en-US" sz="1400" b="1" dirty="0" smtClean="0"/>
              <a:t>Host computer</a:t>
            </a:r>
            <a:endParaRPr lang="en-US" b="1" dirty="0"/>
          </a:p>
        </p:txBody>
      </p:sp>
      <p:sp>
        <p:nvSpPr>
          <p:cNvPr id="5145" name="TextBox 5144"/>
          <p:cNvSpPr txBox="1"/>
          <p:nvPr/>
        </p:nvSpPr>
        <p:spPr>
          <a:xfrm>
            <a:off x="457200" y="457200"/>
            <a:ext cx="8231984" cy="830997"/>
          </a:xfrm>
          <a:prstGeom prst="rect">
            <a:avLst/>
          </a:prstGeom>
          <a:noFill/>
        </p:spPr>
        <p:txBody>
          <a:bodyPr wrap="square" rtlCol="0">
            <a:spAutoFit/>
          </a:bodyPr>
          <a:lstStyle/>
          <a:p>
            <a:pPr algn="ctr"/>
            <a:r>
              <a:rPr lang="en-US" sz="4800" dirty="0" smtClean="0">
                <a:solidFill>
                  <a:srgbClr val="FFC000"/>
                </a:solidFill>
              </a:rPr>
              <a:t>The System Setup</a:t>
            </a:r>
            <a:endParaRPr lang="en-US" dirty="0">
              <a:solidFill>
                <a:srgbClr val="FFC000"/>
              </a:solidFill>
            </a:endParaRPr>
          </a:p>
        </p:txBody>
      </p:sp>
    </p:spTree>
    <p:extLst>
      <p:ext uri="{BB962C8B-B14F-4D97-AF65-F5344CB8AC3E}">
        <p14:creationId xmlns:p14="http://schemas.microsoft.com/office/powerpoint/2010/main" val="2114685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Software on the Host Computer</a:t>
            </a:r>
            <a:endParaRPr lang="en-US"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t>Software developed using </a:t>
            </a:r>
            <a:r>
              <a:rPr lang="en-US" dirty="0">
                <a:solidFill>
                  <a:schemeClr val="accent6">
                    <a:lumMod val="20000"/>
                    <a:lumOff val="80000"/>
                  </a:schemeClr>
                </a:solidFill>
              </a:rPr>
              <a:t>C</a:t>
            </a:r>
            <a:r>
              <a:rPr lang="en-US" dirty="0" smtClean="0">
                <a:solidFill>
                  <a:schemeClr val="accent6">
                    <a:lumMod val="20000"/>
                    <a:lumOff val="80000"/>
                  </a:schemeClr>
                </a:solidFill>
              </a:rPr>
              <a:t>++ in Qt</a:t>
            </a:r>
            <a:r>
              <a:rPr lang="en-US" dirty="0" smtClean="0"/>
              <a:t>.</a:t>
            </a:r>
          </a:p>
          <a:p>
            <a:r>
              <a:rPr lang="en-US" dirty="0" smtClean="0">
                <a:solidFill>
                  <a:schemeClr val="accent6">
                    <a:lumMod val="20000"/>
                    <a:lumOff val="80000"/>
                  </a:schemeClr>
                </a:solidFill>
              </a:rPr>
              <a:t>Client</a:t>
            </a:r>
            <a:r>
              <a:rPr lang="en-US" dirty="0" smtClean="0"/>
              <a:t> program to receive 6DOF information from the ART server</a:t>
            </a:r>
          </a:p>
          <a:p>
            <a:r>
              <a:rPr lang="en-US" dirty="0" smtClean="0"/>
              <a:t>Every object is</a:t>
            </a:r>
            <a:r>
              <a:rPr lang="en-US" dirty="0" smtClean="0">
                <a:solidFill>
                  <a:schemeClr val="accent6">
                    <a:lumMod val="20000"/>
                    <a:lumOff val="80000"/>
                  </a:schemeClr>
                </a:solidFill>
              </a:rPr>
              <a:t> modeled </a:t>
            </a:r>
            <a:r>
              <a:rPr lang="en-US" dirty="0" smtClean="0"/>
              <a:t>either as </a:t>
            </a:r>
            <a:r>
              <a:rPr lang="en-US" dirty="0" smtClean="0">
                <a:solidFill>
                  <a:schemeClr val="accent6">
                    <a:lumMod val="20000"/>
                    <a:lumOff val="80000"/>
                  </a:schemeClr>
                </a:solidFill>
              </a:rPr>
              <a:t>rectangles</a:t>
            </a:r>
            <a:r>
              <a:rPr lang="en-US" dirty="0" smtClean="0"/>
              <a:t> on the wall, or as rectangles on the floor. </a:t>
            </a:r>
            <a:r>
              <a:rPr lang="en-US" dirty="0" smtClean="0">
                <a:solidFill>
                  <a:schemeClr val="accent6">
                    <a:lumMod val="20000"/>
                    <a:lumOff val="80000"/>
                  </a:schemeClr>
                </a:solidFill>
              </a:rPr>
              <a:t>Database</a:t>
            </a:r>
            <a:r>
              <a:rPr lang="en-US" dirty="0" smtClean="0">
                <a:solidFill>
                  <a:srgbClr val="FFC000"/>
                </a:solidFill>
              </a:rPr>
              <a:t> </a:t>
            </a:r>
            <a:r>
              <a:rPr lang="en-US" dirty="0" smtClean="0">
                <a:solidFill>
                  <a:schemeClr val="accent6">
                    <a:lumMod val="20000"/>
                    <a:lumOff val="80000"/>
                  </a:schemeClr>
                </a:solidFill>
              </a:rPr>
              <a:t>of objects </a:t>
            </a:r>
            <a:r>
              <a:rPr lang="en-US" dirty="0" smtClean="0"/>
              <a:t>created, with absolute coordinates of every rectangle</a:t>
            </a:r>
          </a:p>
          <a:p>
            <a:r>
              <a:rPr lang="en-US" dirty="0" smtClean="0"/>
              <a:t>Pointing direction is calculated using the </a:t>
            </a:r>
            <a:r>
              <a:rPr lang="en-US" dirty="0" smtClean="0">
                <a:solidFill>
                  <a:schemeClr val="accent6">
                    <a:lumMod val="20000"/>
                    <a:lumOff val="80000"/>
                  </a:schemeClr>
                </a:solidFill>
              </a:rPr>
              <a:t>rotation matrix</a:t>
            </a:r>
            <a:r>
              <a:rPr lang="en-US" dirty="0" smtClean="0"/>
              <a:t> provided by the tracker.</a:t>
            </a:r>
          </a:p>
          <a:p>
            <a:r>
              <a:rPr lang="en-US" dirty="0" smtClean="0">
                <a:solidFill>
                  <a:schemeClr val="accent6">
                    <a:lumMod val="20000"/>
                    <a:lumOff val="80000"/>
                  </a:schemeClr>
                </a:solidFill>
              </a:rPr>
              <a:t>Intersection</a:t>
            </a:r>
            <a:r>
              <a:rPr lang="en-US" dirty="0" smtClean="0">
                <a:solidFill>
                  <a:srgbClr val="FFC000"/>
                </a:solidFill>
              </a:rPr>
              <a:t> </a:t>
            </a:r>
            <a:r>
              <a:rPr lang="en-US" dirty="0" smtClean="0"/>
              <a:t>of pointing direction with predefined rectangles is calculated to </a:t>
            </a:r>
            <a:r>
              <a:rPr lang="en-US" dirty="0" smtClean="0">
                <a:solidFill>
                  <a:schemeClr val="accent6">
                    <a:lumMod val="20000"/>
                    <a:lumOff val="80000"/>
                  </a:schemeClr>
                </a:solidFill>
              </a:rPr>
              <a:t>identify objects</a:t>
            </a:r>
            <a:r>
              <a:rPr lang="en-US" dirty="0" smtClean="0">
                <a:solidFill>
                  <a:srgbClr val="FF3300"/>
                </a:solidFill>
              </a:rPr>
              <a:t>. </a:t>
            </a:r>
            <a:endParaRPr lang="en-US" dirty="0">
              <a:solidFill>
                <a:srgbClr val="FF3300"/>
              </a:solidFill>
            </a:endParaRPr>
          </a:p>
        </p:txBody>
      </p:sp>
    </p:spTree>
    <p:extLst>
      <p:ext uri="{BB962C8B-B14F-4D97-AF65-F5344CB8AC3E}">
        <p14:creationId xmlns:p14="http://schemas.microsoft.com/office/powerpoint/2010/main" val="11610299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Software on the Host Computer</a:t>
            </a:r>
            <a:endParaRPr lang="en-US" dirty="0"/>
          </a:p>
        </p:txBody>
      </p:sp>
      <p:sp>
        <p:nvSpPr>
          <p:cNvPr id="3" name="Content Placeholder 2"/>
          <p:cNvSpPr>
            <a:spLocks noGrp="1"/>
          </p:cNvSpPr>
          <p:nvPr>
            <p:ph idx="1"/>
          </p:nvPr>
        </p:nvSpPr>
        <p:spPr>
          <a:xfrm>
            <a:off x="381000" y="1524000"/>
            <a:ext cx="8305800" cy="5105400"/>
          </a:xfrm>
        </p:spPr>
        <p:txBody>
          <a:bodyPr>
            <a:normAutofit fontScale="85000" lnSpcReduction="10000"/>
          </a:bodyPr>
          <a:lstStyle/>
          <a:p>
            <a:r>
              <a:rPr lang="en-US" dirty="0" smtClean="0"/>
              <a:t>Object selection is registered when user presses button on the pointer. This information is transferred to the computer through </a:t>
            </a:r>
            <a:r>
              <a:rPr lang="en-US" dirty="0" err="1" smtClean="0">
                <a:solidFill>
                  <a:schemeClr val="accent6">
                    <a:lumMod val="20000"/>
                    <a:lumOff val="80000"/>
                  </a:schemeClr>
                </a:solidFill>
              </a:rPr>
              <a:t>XBee</a:t>
            </a:r>
            <a:r>
              <a:rPr lang="en-US" dirty="0" smtClean="0">
                <a:solidFill>
                  <a:schemeClr val="accent6">
                    <a:lumMod val="20000"/>
                    <a:lumOff val="80000"/>
                  </a:schemeClr>
                </a:solidFill>
              </a:rPr>
              <a:t> radio communication</a:t>
            </a:r>
          </a:p>
          <a:p>
            <a:r>
              <a:rPr lang="en-US" dirty="0" smtClean="0"/>
              <a:t>Depending on objects identified, suitable visual </a:t>
            </a:r>
            <a:r>
              <a:rPr lang="en-US" dirty="0" smtClean="0">
                <a:solidFill>
                  <a:schemeClr val="accent6">
                    <a:lumMod val="20000"/>
                    <a:lumOff val="80000"/>
                  </a:schemeClr>
                </a:solidFill>
              </a:rPr>
              <a:t>graphics</a:t>
            </a:r>
            <a:r>
              <a:rPr lang="en-US" dirty="0" smtClean="0"/>
              <a:t> is generated using </a:t>
            </a:r>
            <a:r>
              <a:rPr lang="en-US" dirty="0" err="1" smtClean="0">
                <a:solidFill>
                  <a:schemeClr val="accent6">
                    <a:lumMod val="20000"/>
                    <a:lumOff val="80000"/>
                  </a:schemeClr>
                </a:solidFill>
              </a:rPr>
              <a:t>Qt</a:t>
            </a:r>
            <a:r>
              <a:rPr lang="en-US" dirty="0" smtClean="0"/>
              <a:t>,</a:t>
            </a:r>
            <a:r>
              <a:rPr lang="en-US" dirty="0" smtClean="0">
                <a:solidFill>
                  <a:srgbClr val="FF3300"/>
                </a:solidFill>
              </a:rPr>
              <a:t> </a:t>
            </a:r>
            <a:r>
              <a:rPr lang="en-US" dirty="0" smtClean="0"/>
              <a:t>which is transferred to the hand-held projector using </a:t>
            </a:r>
            <a:r>
              <a:rPr lang="en-US" dirty="0" smtClean="0">
                <a:solidFill>
                  <a:schemeClr val="accent6">
                    <a:lumMod val="20000"/>
                    <a:lumOff val="80000"/>
                  </a:schemeClr>
                </a:solidFill>
              </a:rPr>
              <a:t>WIFI.</a:t>
            </a:r>
          </a:p>
          <a:p>
            <a:r>
              <a:rPr lang="en-US" dirty="0" smtClean="0"/>
              <a:t>When user moves slider on the pointer, the host computer generates graphics, to mimic looking through a wall, and shows the video captured from the camera.</a:t>
            </a:r>
          </a:p>
          <a:p>
            <a:r>
              <a:rPr lang="en-US" dirty="0" smtClean="0"/>
              <a:t>In this mode, the camera is panned or tilted by passing </a:t>
            </a:r>
            <a:r>
              <a:rPr lang="en-US" dirty="0" smtClean="0">
                <a:solidFill>
                  <a:schemeClr val="accent6">
                    <a:lumMod val="20000"/>
                    <a:lumOff val="80000"/>
                  </a:schemeClr>
                </a:solidFill>
              </a:rPr>
              <a:t>Serial (RS-232) commands </a:t>
            </a:r>
            <a:r>
              <a:rPr lang="en-US" dirty="0" smtClean="0"/>
              <a:t>from the computer, depending on where the user points.</a:t>
            </a:r>
            <a:endParaRPr lang="en-US" dirty="0"/>
          </a:p>
        </p:txBody>
      </p:sp>
    </p:spTree>
    <p:extLst>
      <p:ext uri="{BB962C8B-B14F-4D97-AF65-F5344CB8AC3E}">
        <p14:creationId xmlns:p14="http://schemas.microsoft.com/office/powerpoint/2010/main" val="3154090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Interaction</a:t>
            </a:r>
            <a:endParaRPr lang="en-US" dirty="0">
              <a:solidFill>
                <a:srgbClr val="FFC000"/>
              </a:solidFill>
            </a:endParaRPr>
          </a:p>
        </p:txBody>
      </p:sp>
      <p:sp>
        <p:nvSpPr>
          <p:cNvPr id="3" name="Content Placeholder 2"/>
          <p:cNvSpPr>
            <a:spLocks noGrp="1"/>
          </p:cNvSpPr>
          <p:nvPr>
            <p:ph idx="1"/>
          </p:nvPr>
        </p:nvSpPr>
        <p:spPr>
          <a:xfrm>
            <a:off x="457200" y="2133600"/>
            <a:ext cx="3962400" cy="4525963"/>
          </a:xfrm>
        </p:spPr>
        <p:txBody>
          <a:bodyPr/>
          <a:lstStyle/>
          <a:p>
            <a:r>
              <a:rPr lang="en-US" dirty="0" smtClean="0"/>
              <a:t>User Points at the lamp on the Wall</a:t>
            </a:r>
            <a:endParaRPr lang="en-US" dirty="0"/>
          </a:p>
        </p:txBody>
      </p:sp>
      <p:pic>
        <p:nvPicPr>
          <p:cNvPr id="1026" name="Picture 2" descr="C:\Users\Sarthak\Desktop\pics\pointAtLam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2133600"/>
            <a:ext cx="4378630" cy="349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140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Example Interaction</a:t>
            </a:r>
            <a:endParaRPr lang="en-US" dirty="0"/>
          </a:p>
        </p:txBody>
      </p:sp>
      <p:sp>
        <p:nvSpPr>
          <p:cNvPr id="3" name="Content Placeholder 2"/>
          <p:cNvSpPr>
            <a:spLocks noGrp="1"/>
          </p:cNvSpPr>
          <p:nvPr>
            <p:ph idx="1"/>
          </p:nvPr>
        </p:nvSpPr>
        <p:spPr>
          <a:xfrm>
            <a:off x="457200" y="1600200"/>
            <a:ext cx="3886200" cy="4525963"/>
          </a:xfrm>
        </p:spPr>
        <p:txBody>
          <a:bodyPr/>
          <a:lstStyle/>
          <a:p>
            <a:r>
              <a:rPr lang="en-US" dirty="0" smtClean="0"/>
              <a:t>A black circular “cursor” appears at the center of the projection</a:t>
            </a:r>
          </a:p>
          <a:p>
            <a:r>
              <a:rPr lang="en-US" dirty="0" smtClean="0"/>
              <a:t>User aims the cursor near to the lamp and presses select button</a:t>
            </a:r>
            <a:endParaRPr lang="en-US" dirty="0"/>
          </a:p>
        </p:txBody>
      </p:sp>
      <p:pic>
        <p:nvPicPr>
          <p:cNvPr id="2050" name="Picture 2" descr="C:\Users\Sarthak\Desktop\pics\pointAtLampCent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286000"/>
            <a:ext cx="4572000" cy="362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002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Example Interaction</a:t>
            </a:r>
            <a:endParaRPr lang="en-US" dirty="0"/>
          </a:p>
        </p:txBody>
      </p:sp>
      <p:sp>
        <p:nvSpPr>
          <p:cNvPr id="3" name="Content Placeholder 2"/>
          <p:cNvSpPr>
            <a:spLocks noGrp="1"/>
          </p:cNvSpPr>
          <p:nvPr>
            <p:ph idx="1"/>
          </p:nvPr>
        </p:nvSpPr>
        <p:spPr>
          <a:xfrm>
            <a:off x="457200" y="2514600"/>
            <a:ext cx="4222459" cy="3611563"/>
          </a:xfrm>
        </p:spPr>
        <p:txBody>
          <a:bodyPr/>
          <a:lstStyle/>
          <a:p>
            <a:r>
              <a:rPr lang="en-US" dirty="0" smtClean="0"/>
              <a:t>As the lamp is selected, a color wheel is projected around the lamp</a:t>
            </a:r>
            <a:endParaRPr lang="en-US" dirty="0"/>
          </a:p>
        </p:txBody>
      </p:sp>
      <p:pic>
        <p:nvPicPr>
          <p:cNvPr id="3074" name="Picture 2" descr="C:\Users\Sarthak\Desktop\pics\lam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9659" y="2590800"/>
            <a:ext cx="3830476" cy="307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7811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Example Interaction</a:t>
            </a:r>
            <a:endParaRPr lang="en-US" dirty="0"/>
          </a:p>
        </p:txBody>
      </p:sp>
      <p:sp>
        <p:nvSpPr>
          <p:cNvPr id="3" name="Content Placeholder 2"/>
          <p:cNvSpPr>
            <a:spLocks noGrp="1"/>
          </p:cNvSpPr>
          <p:nvPr>
            <p:ph idx="1"/>
          </p:nvPr>
        </p:nvSpPr>
        <p:spPr>
          <a:xfrm>
            <a:off x="457200" y="1600200"/>
            <a:ext cx="3581400" cy="4525963"/>
          </a:xfrm>
        </p:spPr>
        <p:txBody>
          <a:bodyPr>
            <a:normAutofit fontScale="92500" lnSpcReduction="20000"/>
          </a:bodyPr>
          <a:lstStyle/>
          <a:p>
            <a:r>
              <a:rPr lang="en-US" dirty="0" smtClean="0"/>
              <a:t>User can now press select and drag the projector to the desired color to apply that color to the lamp.</a:t>
            </a:r>
          </a:p>
          <a:p>
            <a:r>
              <a:rPr lang="en-US" dirty="0" smtClean="0"/>
              <a:t>The color wheel stays fixed in its real world position while the projected area moves. </a:t>
            </a:r>
            <a:endParaRPr lang="en-US" dirty="0"/>
          </a:p>
        </p:txBody>
      </p:sp>
      <p:pic>
        <p:nvPicPr>
          <p:cNvPr id="8194" name="Picture 2" descr="C:\Users\Sarthak\Desktop\pics\Untitl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9178" y="1600200"/>
            <a:ext cx="4720568"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33800" y="5780782"/>
            <a:ext cx="5285946" cy="1077218"/>
          </a:xfrm>
          <a:prstGeom prst="rect">
            <a:avLst/>
          </a:prstGeom>
          <a:noFill/>
        </p:spPr>
        <p:txBody>
          <a:bodyPr wrap="square" rtlCol="0">
            <a:spAutoFit/>
          </a:bodyPr>
          <a:lstStyle/>
          <a:p>
            <a:r>
              <a:rPr lang="en-US" sz="1600" dirty="0" smtClean="0"/>
              <a:t>The blue rectangle represents the projected area. The black circle at the center. As the center of projection is moved across the orange, the orange color gets selected for the lamp.</a:t>
            </a:r>
            <a:endParaRPr lang="en-US" sz="1600" dirty="0"/>
          </a:p>
        </p:txBody>
      </p:sp>
    </p:spTree>
    <p:extLst>
      <p:ext uri="{BB962C8B-B14F-4D97-AF65-F5344CB8AC3E}">
        <p14:creationId xmlns:p14="http://schemas.microsoft.com/office/powerpoint/2010/main" val="15409275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Applications</a:t>
            </a:r>
            <a:endParaRPr lang="en-US" dirty="0">
              <a:solidFill>
                <a:srgbClr val="FFC000"/>
              </a:solidFill>
            </a:endParaRPr>
          </a:p>
        </p:txBody>
      </p:sp>
      <p:sp>
        <p:nvSpPr>
          <p:cNvPr id="3" name="Content Placeholder 2"/>
          <p:cNvSpPr>
            <a:spLocks noGrp="1"/>
          </p:cNvSpPr>
          <p:nvPr>
            <p:ph idx="1"/>
          </p:nvPr>
        </p:nvSpPr>
        <p:spPr>
          <a:xfrm>
            <a:off x="457200" y="2209800"/>
            <a:ext cx="8229600" cy="4525963"/>
          </a:xfrm>
        </p:spPr>
        <p:txBody>
          <a:bodyPr/>
          <a:lstStyle/>
          <a:p>
            <a:r>
              <a:rPr lang="en-US" dirty="0" smtClean="0"/>
              <a:t>Light Control: Switch on/off lights, control the brightness and set the color of lamps by pointing and interacting.</a:t>
            </a:r>
            <a:endParaRPr lang="en-US" dirty="0"/>
          </a:p>
        </p:txBody>
      </p:sp>
    </p:spTree>
    <p:extLst>
      <p:ext uri="{BB962C8B-B14F-4D97-AF65-F5344CB8AC3E}">
        <p14:creationId xmlns:p14="http://schemas.microsoft.com/office/powerpoint/2010/main" val="3696572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Applications</a:t>
            </a:r>
            <a:endParaRPr lang="en-US" dirty="0">
              <a:solidFill>
                <a:srgbClr val="FFC000"/>
              </a:solidFill>
            </a:endParaRPr>
          </a:p>
        </p:txBody>
      </p:sp>
      <p:sp>
        <p:nvSpPr>
          <p:cNvPr id="3" name="Content Placeholder 2"/>
          <p:cNvSpPr>
            <a:spLocks noGrp="1"/>
          </p:cNvSpPr>
          <p:nvPr>
            <p:ph idx="1"/>
          </p:nvPr>
        </p:nvSpPr>
        <p:spPr>
          <a:xfrm>
            <a:off x="457200" y="2321551"/>
            <a:ext cx="8229600" cy="4525963"/>
          </a:xfrm>
        </p:spPr>
        <p:txBody>
          <a:bodyPr/>
          <a:lstStyle/>
          <a:p>
            <a:r>
              <a:rPr lang="en-US" dirty="0" smtClean="0"/>
              <a:t>Robotic Vacuum Cleaner control: Make a vacuum cleaner follow a path, by sketching it virtually on the floor.</a:t>
            </a:r>
            <a:endParaRPr lang="en-US" dirty="0"/>
          </a:p>
        </p:txBody>
      </p:sp>
    </p:spTree>
    <p:extLst>
      <p:ext uri="{BB962C8B-B14F-4D97-AF65-F5344CB8AC3E}">
        <p14:creationId xmlns:p14="http://schemas.microsoft.com/office/powerpoint/2010/main" val="23521877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Applications</a:t>
            </a:r>
            <a:endParaRPr lang="en-US" dirty="0">
              <a:solidFill>
                <a:srgbClr val="FFC000"/>
              </a:solidFill>
            </a:endParaRPr>
          </a:p>
        </p:txBody>
      </p:sp>
      <p:sp>
        <p:nvSpPr>
          <p:cNvPr id="3" name="Content Placeholder 2"/>
          <p:cNvSpPr>
            <a:spLocks noGrp="1"/>
          </p:cNvSpPr>
          <p:nvPr>
            <p:ph idx="1"/>
          </p:nvPr>
        </p:nvSpPr>
        <p:spPr>
          <a:xfrm>
            <a:off x="457200" y="2320852"/>
            <a:ext cx="8229600" cy="4525963"/>
          </a:xfrm>
        </p:spPr>
        <p:txBody>
          <a:bodyPr/>
          <a:lstStyle/>
          <a:p>
            <a:r>
              <a:rPr lang="en-US" dirty="0" smtClean="0"/>
              <a:t>Heater/ AC control: Select and Set the temperature of a heater, or an air-conditioner by pointing at it.</a:t>
            </a:r>
            <a:endParaRPr lang="en-US" dirty="0"/>
          </a:p>
        </p:txBody>
      </p:sp>
    </p:spTree>
    <p:extLst>
      <p:ext uri="{BB962C8B-B14F-4D97-AF65-F5344CB8AC3E}">
        <p14:creationId xmlns:p14="http://schemas.microsoft.com/office/powerpoint/2010/main" val="2979312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_to_probl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p:spPr>
      </p:pic>
    </p:spTree>
    <p:extLst>
      <p:ext uri="{BB962C8B-B14F-4D97-AF65-F5344CB8AC3E}">
        <p14:creationId xmlns:p14="http://schemas.microsoft.com/office/powerpoint/2010/main" val="247656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Applications</a:t>
            </a:r>
            <a:endParaRPr lang="en-US" dirty="0">
              <a:solidFill>
                <a:srgbClr val="FFC000"/>
              </a:solidFill>
            </a:endParaRPr>
          </a:p>
        </p:txBody>
      </p:sp>
      <p:sp>
        <p:nvSpPr>
          <p:cNvPr id="3" name="Content Placeholder 2"/>
          <p:cNvSpPr>
            <a:spLocks noGrp="1"/>
          </p:cNvSpPr>
          <p:nvPr>
            <p:ph idx="1"/>
          </p:nvPr>
        </p:nvSpPr>
        <p:spPr>
          <a:xfrm>
            <a:off x="457200" y="2438400"/>
            <a:ext cx="8229600" cy="4525963"/>
          </a:xfrm>
        </p:spPr>
        <p:txBody>
          <a:bodyPr/>
          <a:lstStyle/>
          <a:p>
            <a:r>
              <a:rPr lang="en-US" dirty="0" smtClean="0"/>
              <a:t>Controlling the kitchen stove: Point and set parameters on a kitchen stove from a different room and monitor the cooking.</a:t>
            </a:r>
            <a:endParaRPr lang="en-US" dirty="0"/>
          </a:p>
        </p:txBody>
      </p:sp>
    </p:spTree>
    <p:extLst>
      <p:ext uri="{BB962C8B-B14F-4D97-AF65-F5344CB8AC3E}">
        <p14:creationId xmlns:p14="http://schemas.microsoft.com/office/powerpoint/2010/main" val="1773040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Example Applications</a:t>
            </a:r>
            <a:endParaRPr lang="en-US" dirty="0">
              <a:solidFill>
                <a:srgbClr val="FFC000"/>
              </a:solidFill>
            </a:endParaRPr>
          </a:p>
        </p:txBody>
      </p:sp>
      <p:sp>
        <p:nvSpPr>
          <p:cNvPr id="3" name="Content Placeholder 2"/>
          <p:cNvSpPr>
            <a:spLocks noGrp="1"/>
          </p:cNvSpPr>
          <p:nvPr>
            <p:ph idx="1"/>
          </p:nvPr>
        </p:nvSpPr>
        <p:spPr>
          <a:xfrm>
            <a:off x="457200" y="2743200"/>
            <a:ext cx="8229600" cy="4525963"/>
          </a:xfrm>
        </p:spPr>
        <p:txBody>
          <a:bodyPr/>
          <a:lstStyle/>
          <a:p>
            <a:r>
              <a:rPr lang="en-US" dirty="0" smtClean="0"/>
              <a:t>Monitoring the Baby : Point and keep an eye over the baby as it plays in its nursery.</a:t>
            </a:r>
            <a:endParaRPr lang="en-US" dirty="0"/>
          </a:p>
        </p:txBody>
      </p:sp>
    </p:spTree>
    <p:extLst>
      <p:ext uri="{BB962C8B-B14F-4D97-AF65-F5344CB8AC3E}">
        <p14:creationId xmlns:p14="http://schemas.microsoft.com/office/powerpoint/2010/main" val="3276852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Future Work</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Last stage of implementation using video feedback from camera and integrating interactions with lamps and vacuum cleaners.</a:t>
            </a:r>
          </a:p>
          <a:p>
            <a:r>
              <a:rPr lang="en-US" dirty="0" smtClean="0"/>
              <a:t>User study to validate the prototype and to analyze the changes required.</a:t>
            </a:r>
          </a:p>
          <a:p>
            <a:r>
              <a:rPr lang="en-US" dirty="0" smtClean="0"/>
              <a:t>Publishing the results in the form of a paper</a:t>
            </a:r>
          </a:p>
          <a:p>
            <a:endParaRPr lang="en-US" dirty="0"/>
          </a:p>
        </p:txBody>
      </p:sp>
    </p:spTree>
    <p:extLst>
      <p:ext uri="{BB962C8B-B14F-4D97-AF65-F5344CB8AC3E}">
        <p14:creationId xmlns:p14="http://schemas.microsoft.com/office/powerpoint/2010/main" val="3440464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Conclusion</a:t>
            </a:r>
            <a:endParaRPr lang="en-US" dirty="0">
              <a:solidFill>
                <a:srgbClr val="FFC000"/>
              </a:solidFill>
            </a:endParaRPr>
          </a:p>
        </p:txBody>
      </p:sp>
      <p:sp>
        <p:nvSpPr>
          <p:cNvPr id="3" name="Content Placeholder 2"/>
          <p:cNvSpPr>
            <a:spLocks noGrp="1"/>
          </p:cNvSpPr>
          <p:nvPr>
            <p:ph idx="1"/>
          </p:nvPr>
        </p:nvSpPr>
        <p:spPr/>
        <p:txBody>
          <a:bodyPr/>
          <a:lstStyle/>
          <a:p>
            <a:r>
              <a:rPr lang="en-US" dirty="0" err="1" smtClean="0"/>
              <a:t>SuperVision</a:t>
            </a:r>
            <a:r>
              <a:rPr lang="en-US" dirty="0" smtClean="0"/>
              <a:t> provides a new interaction method to control distal objects.</a:t>
            </a:r>
          </a:p>
          <a:p>
            <a:r>
              <a:rPr lang="en-US" dirty="0" smtClean="0"/>
              <a:t>It utilizes the user’s capability to point at objects that are not in the same room.</a:t>
            </a:r>
          </a:p>
          <a:p>
            <a:r>
              <a:rPr lang="en-US" dirty="0" smtClean="0"/>
              <a:t>It implements the two major metaphors of “peephole navigation” and “Super man vision”</a:t>
            </a:r>
          </a:p>
          <a:p>
            <a:r>
              <a:rPr lang="en-US" dirty="0" smtClean="0"/>
              <a:t>It makes use of a </a:t>
            </a:r>
            <a:r>
              <a:rPr lang="en-US" dirty="0" err="1" smtClean="0"/>
              <a:t>handhelf</a:t>
            </a:r>
            <a:r>
              <a:rPr lang="en-US" dirty="0" smtClean="0"/>
              <a:t> projector pointing device.</a:t>
            </a:r>
            <a:endParaRPr lang="en-US" dirty="0"/>
          </a:p>
        </p:txBody>
      </p:sp>
    </p:spTree>
    <p:extLst>
      <p:ext uri="{BB962C8B-B14F-4D97-AF65-F5344CB8AC3E}">
        <p14:creationId xmlns:p14="http://schemas.microsoft.com/office/powerpoint/2010/main" val="30810663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References</a:t>
            </a:r>
            <a:endParaRPr lang="en-US" dirty="0">
              <a:solidFill>
                <a:srgbClr val="FFC000"/>
              </a:solidFill>
            </a:endParaRPr>
          </a:p>
        </p:txBody>
      </p:sp>
      <p:sp>
        <p:nvSpPr>
          <p:cNvPr id="3" name="Content Placeholder 2"/>
          <p:cNvSpPr>
            <a:spLocks noGrp="1"/>
          </p:cNvSpPr>
          <p:nvPr>
            <p:ph idx="1"/>
          </p:nvPr>
        </p:nvSpPr>
        <p:spPr>
          <a:xfrm>
            <a:off x="457200" y="1600200"/>
            <a:ext cx="8763000" cy="4525963"/>
          </a:xfrm>
        </p:spPr>
        <p:txBody>
          <a:bodyPr>
            <a:normAutofit/>
          </a:bodyPr>
          <a:lstStyle/>
          <a:p>
            <a:pPr marL="0" indent="0">
              <a:buNone/>
            </a:pPr>
            <a:r>
              <a:rPr lang="en-US" dirty="0" smtClean="0"/>
              <a:t>[1] </a:t>
            </a:r>
            <a:r>
              <a:rPr lang="en-US" sz="2000" dirty="0" smtClean="0">
                <a:hlinkClick r:id="rId2"/>
              </a:rPr>
              <a:t>http://home.howstuffworks.com/appliances/all-in-one-products/universal-remotes.htm</a:t>
            </a:r>
            <a:endParaRPr lang="en-US" sz="2000" dirty="0" smtClean="0"/>
          </a:p>
          <a:p>
            <a:pPr marL="0" indent="0">
              <a:buNone/>
            </a:pPr>
            <a:r>
              <a:rPr lang="en-US" dirty="0" smtClean="0"/>
              <a:t>[2] </a:t>
            </a:r>
            <a:r>
              <a:rPr lang="en-US" sz="2000" dirty="0" err="1"/>
              <a:t>ShwetakN</a:t>
            </a:r>
            <a:r>
              <a:rPr lang="en-US" sz="2000" dirty="0"/>
              <a:t>. Patel and </a:t>
            </a:r>
            <a:r>
              <a:rPr lang="en-US" sz="2000" dirty="0" smtClean="0"/>
              <a:t>Gregory D</a:t>
            </a:r>
            <a:r>
              <a:rPr lang="en-US" sz="2000" dirty="0"/>
              <a:t>. </a:t>
            </a:r>
            <a:r>
              <a:rPr lang="en-US" sz="2000" dirty="0" err="1"/>
              <a:t>Abowd</a:t>
            </a:r>
            <a:r>
              <a:rPr lang="en-US" sz="2000" dirty="0"/>
              <a:t>. A 2-way laser-assisted </a:t>
            </a:r>
            <a:r>
              <a:rPr lang="en-US" sz="2000" dirty="0" smtClean="0"/>
              <a:t>selection scheme </a:t>
            </a:r>
            <a:r>
              <a:rPr lang="en-US" sz="2000" dirty="0"/>
              <a:t>for handhelds in a physical </a:t>
            </a:r>
            <a:r>
              <a:rPr lang="en-US" sz="2000" dirty="0" smtClean="0"/>
              <a:t>environment</a:t>
            </a:r>
          </a:p>
          <a:p>
            <a:pPr marL="0" indent="0">
              <a:buNone/>
            </a:pPr>
            <a:r>
              <a:rPr lang="en-US" dirty="0" smtClean="0"/>
              <a:t>[3]</a:t>
            </a:r>
            <a:r>
              <a:rPr lang="en-US" dirty="0"/>
              <a:t> </a:t>
            </a:r>
            <a:r>
              <a:rPr lang="en-US" sz="1900" dirty="0"/>
              <a:t>Colin </a:t>
            </a:r>
            <a:r>
              <a:rPr lang="en-US" sz="1900" dirty="0" err="1"/>
              <a:t>Swindells</a:t>
            </a:r>
            <a:r>
              <a:rPr lang="en-US" sz="1900" dirty="0"/>
              <a:t>, </a:t>
            </a:r>
            <a:r>
              <a:rPr lang="en-US" sz="1900" dirty="0" err="1"/>
              <a:t>Kori</a:t>
            </a:r>
            <a:r>
              <a:rPr lang="en-US" sz="1900" dirty="0"/>
              <a:t> M. </a:t>
            </a:r>
            <a:r>
              <a:rPr lang="en-US" sz="1900" dirty="0" err="1"/>
              <a:t>Inkpen</a:t>
            </a:r>
            <a:r>
              <a:rPr lang="en-US" sz="1900" dirty="0"/>
              <a:t>, John C. Dill, and Melanie Tory. </a:t>
            </a:r>
            <a:r>
              <a:rPr lang="en-US" sz="1900" dirty="0" smtClean="0"/>
              <a:t>That one </a:t>
            </a:r>
            <a:r>
              <a:rPr lang="en-US" sz="1900" dirty="0"/>
              <a:t>there! pointing to establish device identity. In Proceedings of the </a:t>
            </a:r>
            <a:r>
              <a:rPr lang="en-US" sz="1900" dirty="0" smtClean="0"/>
              <a:t>15</a:t>
            </a:r>
            <a:r>
              <a:rPr lang="en-US" sz="1900" baseline="30000" dirty="0" smtClean="0"/>
              <a:t>th</a:t>
            </a:r>
            <a:r>
              <a:rPr lang="en-US" sz="1900" dirty="0" smtClean="0"/>
              <a:t> Annual </a:t>
            </a:r>
            <a:r>
              <a:rPr lang="en-US" sz="1900" dirty="0"/>
              <a:t>ACM Symposium on User Interface Software and Technology</a:t>
            </a:r>
            <a:r>
              <a:rPr lang="en-US" sz="1900" dirty="0" smtClean="0"/>
              <a:t>, UIST </a:t>
            </a:r>
            <a:r>
              <a:rPr lang="en-US" sz="1900" dirty="0"/>
              <a:t>'02, pages 151{160, New York, NY, USA, 2002. ACM</a:t>
            </a:r>
            <a:r>
              <a:rPr lang="en-US" sz="1900" dirty="0" smtClean="0"/>
              <a:t>.</a:t>
            </a:r>
          </a:p>
          <a:p>
            <a:pPr marL="0" indent="0">
              <a:buNone/>
            </a:pPr>
            <a:r>
              <a:rPr lang="en-US" dirty="0" smtClean="0"/>
              <a:t>[4]</a:t>
            </a:r>
            <a:r>
              <a:rPr lang="en-US" sz="2000" dirty="0"/>
              <a:t> Andrew Wilson and Steven Shafer. </a:t>
            </a:r>
            <a:r>
              <a:rPr lang="en-US" sz="2000" dirty="0" err="1"/>
              <a:t>Xwand</a:t>
            </a:r>
            <a:r>
              <a:rPr lang="en-US" sz="2000" dirty="0"/>
              <a:t>: </a:t>
            </a:r>
            <a:r>
              <a:rPr lang="en-US" sz="2000" dirty="0" err="1"/>
              <a:t>Ui</a:t>
            </a:r>
            <a:r>
              <a:rPr lang="en-US" sz="2000" dirty="0"/>
              <a:t> for intelligent spaces. </a:t>
            </a:r>
            <a:r>
              <a:rPr lang="en-US" sz="2000" dirty="0" smtClean="0"/>
              <a:t>In Proceedings </a:t>
            </a:r>
            <a:r>
              <a:rPr lang="en-US" sz="2000" dirty="0"/>
              <a:t>of the SIGCHI Conference on Human Factors in </a:t>
            </a:r>
            <a:r>
              <a:rPr lang="en-US" sz="2000" dirty="0" smtClean="0"/>
              <a:t>Computing Systems</a:t>
            </a:r>
            <a:r>
              <a:rPr lang="en-US" sz="2000" dirty="0"/>
              <a:t>, CHI '03, pages 545{552, New York, NY, USA, 2003. ACM.</a:t>
            </a:r>
            <a:endParaRPr lang="en-US" sz="1900" dirty="0"/>
          </a:p>
        </p:txBody>
      </p:sp>
    </p:spTree>
    <p:extLst>
      <p:ext uri="{BB962C8B-B14F-4D97-AF65-F5344CB8AC3E}">
        <p14:creationId xmlns:p14="http://schemas.microsoft.com/office/powerpoint/2010/main" val="34605789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References</a:t>
            </a:r>
            <a:endParaRPr lang="en-US" dirty="0">
              <a:solidFill>
                <a:srgbClr val="FFC000"/>
              </a:solidFill>
            </a:endParaRPr>
          </a:p>
        </p:txBody>
      </p:sp>
      <p:sp>
        <p:nvSpPr>
          <p:cNvPr id="3" name="Content Placeholder 2"/>
          <p:cNvSpPr>
            <a:spLocks noGrp="1"/>
          </p:cNvSpPr>
          <p:nvPr>
            <p:ph idx="1"/>
          </p:nvPr>
        </p:nvSpPr>
        <p:spPr>
          <a:xfrm>
            <a:off x="457200" y="1143000"/>
            <a:ext cx="8229600" cy="4983163"/>
          </a:xfrm>
        </p:spPr>
        <p:txBody>
          <a:bodyPr>
            <a:normAutofit lnSpcReduction="10000"/>
          </a:bodyPr>
          <a:lstStyle/>
          <a:p>
            <a:pPr marL="0" indent="0">
              <a:buNone/>
            </a:pPr>
            <a:r>
              <a:rPr lang="en-US" dirty="0" smtClean="0"/>
              <a:t>[5] </a:t>
            </a:r>
            <a:r>
              <a:rPr lang="en-US" sz="2400" dirty="0" err="1"/>
              <a:t>Dominik</a:t>
            </a:r>
            <a:r>
              <a:rPr lang="en-US" sz="2400" dirty="0"/>
              <a:t> Schmidt, David </a:t>
            </a:r>
            <a:r>
              <a:rPr lang="en-US" sz="2400" dirty="0" err="1"/>
              <a:t>Molyneaux</a:t>
            </a:r>
            <a:r>
              <a:rPr lang="en-US" sz="2400" dirty="0"/>
              <a:t>, and Xiang Cao. </a:t>
            </a:r>
            <a:r>
              <a:rPr lang="en-US" sz="2400" dirty="0" err="1"/>
              <a:t>Picontrol</a:t>
            </a:r>
            <a:r>
              <a:rPr lang="en-US" sz="2400" dirty="0"/>
              <a:t>: </a:t>
            </a:r>
            <a:r>
              <a:rPr lang="en-US" sz="2400" dirty="0" smtClean="0"/>
              <a:t>Using a </a:t>
            </a:r>
            <a:r>
              <a:rPr lang="en-US" sz="2400" dirty="0"/>
              <a:t>handheld projector for direct control of physical devices through </a:t>
            </a:r>
            <a:r>
              <a:rPr lang="en-US" sz="2400" dirty="0" smtClean="0"/>
              <a:t>visible </a:t>
            </a:r>
            <a:r>
              <a:rPr lang="en-US" sz="2400" dirty="0"/>
              <a:t>light. In Proceedings of the 25th Annual ACM Symposium on </a:t>
            </a:r>
            <a:r>
              <a:rPr lang="en-US" sz="2400" dirty="0" smtClean="0"/>
              <a:t>User</a:t>
            </a:r>
          </a:p>
          <a:p>
            <a:pPr marL="0" indent="0">
              <a:buNone/>
            </a:pPr>
            <a:r>
              <a:rPr lang="en-US" sz="2800" dirty="0" smtClean="0"/>
              <a:t>[6] </a:t>
            </a:r>
            <a:r>
              <a:rPr lang="en-US" sz="2400" dirty="0" smtClean="0"/>
              <a:t>Ramesh </a:t>
            </a:r>
            <a:r>
              <a:rPr lang="en-US" sz="2400" dirty="0" err="1" smtClean="0"/>
              <a:t>Raskar</a:t>
            </a:r>
            <a:r>
              <a:rPr lang="en-US" sz="2400" dirty="0" smtClean="0"/>
              <a:t>, Paul Beardsley, </a:t>
            </a:r>
            <a:r>
              <a:rPr lang="en-US" sz="2400" dirty="0" err="1" smtClean="0"/>
              <a:t>Jeroen</a:t>
            </a:r>
            <a:r>
              <a:rPr lang="en-US" sz="2400" dirty="0" smtClean="0"/>
              <a:t> van </a:t>
            </a:r>
            <a:r>
              <a:rPr lang="en-US" sz="2400" dirty="0" err="1" smtClean="0"/>
              <a:t>Baar</a:t>
            </a:r>
            <a:r>
              <a:rPr lang="en-US" sz="2400" dirty="0" smtClean="0"/>
              <a:t>, Yao Wang, Paul Dietz, Johnny Lee, Darren Leigh, and Thomas </a:t>
            </a:r>
            <a:r>
              <a:rPr lang="en-US" sz="2400" dirty="0" err="1" smtClean="0"/>
              <a:t>Willwacher</a:t>
            </a:r>
            <a:r>
              <a:rPr lang="en-US" sz="2400" dirty="0" smtClean="0"/>
              <a:t>. </a:t>
            </a:r>
            <a:r>
              <a:rPr lang="en-US" sz="2400" dirty="0" err="1" smtClean="0"/>
              <a:t>Rfig</a:t>
            </a:r>
            <a:r>
              <a:rPr lang="en-US" sz="2400" dirty="0" smtClean="0"/>
              <a:t> lamps: Inter- acting with a self-describing world via </a:t>
            </a:r>
            <a:r>
              <a:rPr lang="en-US" sz="2400" dirty="0" err="1" smtClean="0"/>
              <a:t>photosensing</a:t>
            </a:r>
            <a:r>
              <a:rPr lang="en-US" sz="2400" dirty="0" smtClean="0"/>
              <a:t> wireless tags and projectors. In ACM SIGGRAPH 2004 Papers, SIGGRAPH '04, pages 406{415, New York, NY, USA, 2004. ACM.</a:t>
            </a:r>
          </a:p>
          <a:p>
            <a:pPr marL="0" indent="0">
              <a:buNone/>
            </a:pPr>
            <a:r>
              <a:rPr lang="en-US" sz="2400" dirty="0" smtClean="0"/>
              <a:t>[7] </a:t>
            </a:r>
            <a:r>
              <a:rPr lang="en-US" sz="2400" dirty="0" err="1"/>
              <a:t>Tani</a:t>
            </a:r>
            <a:r>
              <a:rPr lang="en-US" sz="2400" dirty="0"/>
              <a:t>, M., </a:t>
            </a:r>
            <a:r>
              <a:rPr lang="en-US" sz="2400" dirty="0" err="1"/>
              <a:t>Yamaashi</a:t>
            </a:r>
            <a:r>
              <a:rPr lang="en-US" sz="2400" dirty="0"/>
              <a:t>, K., </a:t>
            </a:r>
            <a:r>
              <a:rPr lang="en-US" sz="2400" dirty="0" err="1"/>
              <a:t>Tanikoshi</a:t>
            </a:r>
            <a:r>
              <a:rPr lang="en-US" sz="2400" dirty="0"/>
              <a:t>, K., </a:t>
            </a:r>
            <a:r>
              <a:rPr lang="en-US" sz="2400" dirty="0" err="1"/>
              <a:t>Futakawa</a:t>
            </a:r>
            <a:r>
              <a:rPr lang="en-US" sz="2400" dirty="0"/>
              <a:t>, M</a:t>
            </a:r>
            <a:r>
              <a:rPr lang="en-US" sz="2400" dirty="0" smtClean="0"/>
              <a:t>. and </a:t>
            </a:r>
            <a:r>
              <a:rPr lang="en-US" sz="2400" dirty="0" err="1"/>
              <a:t>Tanifuji</a:t>
            </a:r>
            <a:r>
              <a:rPr lang="en-US" sz="2400" dirty="0"/>
              <a:t>, S. (1992). Object-oriented video: </a:t>
            </a:r>
            <a:r>
              <a:rPr lang="en-US" sz="2400" dirty="0" smtClean="0"/>
              <a:t>interaction with </a:t>
            </a:r>
            <a:r>
              <a:rPr lang="en-US" sz="2400" dirty="0"/>
              <a:t>real-world objects through live video. </a:t>
            </a:r>
            <a:r>
              <a:rPr lang="en-US" sz="2400" i="1" dirty="0"/>
              <a:t>Proc</a:t>
            </a:r>
            <a:r>
              <a:rPr lang="en-US" sz="2400" i="1" dirty="0" smtClean="0"/>
              <a:t>. CHI </a:t>
            </a:r>
            <a:r>
              <a:rPr lang="en-US" sz="2400" i="1" dirty="0"/>
              <a:t>1992</a:t>
            </a:r>
            <a:r>
              <a:rPr lang="en-US" sz="2400" dirty="0"/>
              <a:t>, 593–598.</a:t>
            </a:r>
          </a:p>
        </p:txBody>
      </p:sp>
    </p:spTree>
    <p:extLst>
      <p:ext uri="{BB962C8B-B14F-4D97-AF65-F5344CB8AC3E}">
        <p14:creationId xmlns:p14="http://schemas.microsoft.com/office/powerpoint/2010/main" val="27019769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C000"/>
                </a:solidFill>
              </a:rPr>
              <a:t>REFERENCES</a:t>
            </a:r>
            <a:endParaRPr lang="en-US" dirty="0">
              <a:solidFill>
                <a:srgbClr val="FFC000"/>
              </a:solidFill>
            </a:endParaRPr>
          </a:p>
        </p:txBody>
      </p:sp>
      <p:sp>
        <p:nvSpPr>
          <p:cNvPr id="3" name="Content Placeholder 2"/>
          <p:cNvSpPr>
            <a:spLocks noGrp="1"/>
          </p:cNvSpPr>
          <p:nvPr>
            <p:ph idx="1"/>
          </p:nvPr>
        </p:nvSpPr>
        <p:spPr>
          <a:xfrm>
            <a:off x="457200" y="1219200"/>
            <a:ext cx="8229600" cy="4906963"/>
          </a:xfrm>
        </p:spPr>
        <p:txBody>
          <a:bodyPr>
            <a:normAutofit/>
          </a:bodyPr>
          <a:lstStyle/>
          <a:p>
            <a:pPr marL="0" indent="0">
              <a:buNone/>
            </a:pPr>
            <a:r>
              <a:rPr lang="en-US" sz="2800" dirty="0" smtClean="0"/>
              <a:t>[</a:t>
            </a:r>
            <a:r>
              <a:rPr lang="en-US" sz="2400" dirty="0" smtClean="0"/>
              <a:t>8]</a:t>
            </a:r>
            <a:r>
              <a:rPr lang="en-US" sz="2000" dirty="0" smtClean="0"/>
              <a:t>Sebastian </a:t>
            </a:r>
            <a:r>
              <a:rPr lang="en-US" sz="2000" dirty="0"/>
              <a:t>Boring, </a:t>
            </a:r>
            <a:r>
              <a:rPr lang="en-US" sz="2000" dirty="0" err="1"/>
              <a:t>Dominikus</a:t>
            </a:r>
            <a:r>
              <a:rPr lang="en-US" sz="2000" dirty="0"/>
              <a:t> </a:t>
            </a:r>
            <a:r>
              <a:rPr lang="en-US" sz="2000" dirty="0" err="1"/>
              <a:t>Baur</a:t>
            </a:r>
            <a:r>
              <a:rPr lang="en-US" sz="2000" dirty="0"/>
              <a:t>, Andreas </a:t>
            </a:r>
            <a:r>
              <a:rPr lang="en-US" sz="2000" dirty="0" err="1" smtClean="0"/>
              <a:t>Butz</a:t>
            </a:r>
            <a:r>
              <a:rPr lang="en-US" sz="2000" dirty="0"/>
              <a:t>, Sean Gustafson, and Patrick </a:t>
            </a:r>
            <a:r>
              <a:rPr lang="en-US" sz="2000" dirty="0" err="1"/>
              <a:t>Baudisch</a:t>
            </a:r>
            <a:r>
              <a:rPr lang="en-US" sz="2000" dirty="0"/>
              <a:t>. 2010. Touch projector: mobile interaction through video. In </a:t>
            </a:r>
            <a:r>
              <a:rPr lang="en-US" sz="2000" i="1" dirty="0"/>
              <a:t>Proceedings of the SIGCHI Conference on Human Factors in Computing Systems</a:t>
            </a:r>
            <a:r>
              <a:rPr lang="en-US" sz="2000" dirty="0"/>
              <a:t> (CHI '10). ACM, New York, NY, USA, 2287-2296. </a:t>
            </a:r>
            <a:endParaRPr lang="en-US" sz="2000" dirty="0" smtClean="0"/>
          </a:p>
          <a:p>
            <a:pPr marL="0" indent="0">
              <a:buNone/>
            </a:pPr>
            <a:r>
              <a:rPr lang="en-US" sz="2400" dirty="0" smtClean="0"/>
              <a:t>[9] </a:t>
            </a:r>
            <a:r>
              <a:rPr lang="en-US" sz="2000" dirty="0"/>
              <a:t>Andy Cockburn and Bruce McKenzie. 2002. Evaluating the effectiveness of spatial memory in 2D and 3D physical and virtual environments. In </a:t>
            </a:r>
            <a:r>
              <a:rPr lang="en-US" sz="2000" i="1" dirty="0"/>
              <a:t>Proceedings of the SIGCHI Conference on Human Factors in Computing Systems</a:t>
            </a:r>
            <a:r>
              <a:rPr lang="en-US" sz="2000" dirty="0"/>
              <a:t> (CHI '02). ACM, New York, </a:t>
            </a:r>
            <a:endParaRPr lang="en-US" sz="2000" dirty="0" smtClean="0"/>
          </a:p>
          <a:p>
            <a:pPr marL="0" indent="0">
              <a:buNone/>
            </a:pPr>
            <a:r>
              <a:rPr lang="en-US" sz="2400" dirty="0" smtClean="0"/>
              <a:t>[10]</a:t>
            </a:r>
            <a:r>
              <a:rPr lang="en-US" sz="2400" b="1" dirty="0"/>
              <a:t> </a:t>
            </a:r>
            <a:r>
              <a:rPr lang="en-US" sz="2000" dirty="0" err="1" smtClean="0"/>
              <a:t>WiTrack</a:t>
            </a:r>
            <a:r>
              <a:rPr lang="en-US" sz="2000" dirty="0" smtClean="0"/>
              <a:t> :Through-Wall 3D Tracking Using Body Radio Reflections, </a:t>
            </a:r>
            <a:r>
              <a:rPr lang="en-US" sz="2000" dirty="0" err="1" smtClean="0"/>
              <a:t>Fadel</a:t>
            </a:r>
            <a:r>
              <a:rPr lang="en-US" sz="2000" dirty="0" smtClean="0"/>
              <a:t> </a:t>
            </a:r>
            <a:r>
              <a:rPr lang="en-US" sz="2000" dirty="0" err="1"/>
              <a:t>Adib</a:t>
            </a:r>
            <a:r>
              <a:rPr lang="en-US" sz="2000" dirty="0"/>
              <a:t>, Zachary </a:t>
            </a:r>
            <a:r>
              <a:rPr lang="en-US" sz="2000" dirty="0" err="1"/>
              <a:t>Kabelac</a:t>
            </a:r>
            <a:r>
              <a:rPr lang="en-US" sz="2000" dirty="0"/>
              <a:t>, Dina </a:t>
            </a:r>
            <a:r>
              <a:rPr lang="en-US" sz="2000" dirty="0" err="1"/>
              <a:t>Katabi</a:t>
            </a:r>
            <a:r>
              <a:rPr lang="en-US" sz="2000" dirty="0"/>
              <a:t>, Robert C. </a:t>
            </a:r>
            <a:r>
              <a:rPr lang="en-US" sz="2000" dirty="0" smtClean="0"/>
              <a:t>Miller </a:t>
            </a:r>
            <a:r>
              <a:rPr lang="en-US" sz="2000" i="1" dirty="0" err="1" smtClean="0">
                <a:hlinkClick r:id="rId2"/>
              </a:rPr>
              <a:t>Usenix</a:t>
            </a:r>
            <a:r>
              <a:rPr lang="en-US" sz="2000" i="1" dirty="0" smtClean="0">
                <a:hlinkClick r:id="rId2"/>
              </a:rPr>
              <a:t> </a:t>
            </a:r>
            <a:r>
              <a:rPr lang="en-US" sz="2000" i="1" dirty="0">
                <a:hlinkClick r:id="rId2"/>
              </a:rPr>
              <a:t>NSDI'14</a:t>
            </a:r>
            <a:r>
              <a:rPr lang="en-US" sz="2000" dirty="0"/>
              <a:t>, Seattle, WA, April 2014 </a:t>
            </a:r>
            <a:endParaRPr lang="en-US" sz="2000" dirty="0" smtClean="0"/>
          </a:p>
          <a:p>
            <a:pPr marL="0" indent="0">
              <a:buNone/>
            </a:pPr>
            <a:r>
              <a:rPr lang="en-US" sz="2400" dirty="0" smtClean="0"/>
              <a:t>[11] </a:t>
            </a:r>
            <a:r>
              <a:rPr lang="en-US" sz="2000" dirty="0" err="1" smtClean="0"/>
              <a:t>Pindat</a:t>
            </a:r>
            <a:r>
              <a:rPr lang="en-US" sz="2000" dirty="0" smtClean="0"/>
              <a:t>, </a:t>
            </a:r>
            <a:r>
              <a:rPr lang="en-US" sz="2000" dirty="0" err="1" smtClean="0"/>
              <a:t>Cyprien</a:t>
            </a:r>
            <a:r>
              <a:rPr lang="en-US" sz="2000" dirty="0" smtClean="0"/>
              <a:t> and </a:t>
            </a:r>
            <a:r>
              <a:rPr lang="en-US" sz="2000" dirty="0" err="1" smtClean="0"/>
              <a:t>Pietriga</a:t>
            </a:r>
            <a:r>
              <a:rPr lang="en-US" sz="2000" dirty="0" smtClean="0"/>
              <a:t>, Emmanuel and </a:t>
            </a:r>
            <a:r>
              <a:rPr lang="en-US" sz="2000" dirty="0" err="1" smtClean="0"/>
              <a:t>Chapuis</a:t>
            </a:r>
            <a:r>
              <a:rPr lang="en-US" sz="2000" dirty="0" smtClean="0"/>
              <a:t>, Olivier and </a:t>
            </a:r>
            <a:r>
              <a:rPr lang="en-US" sz="2000" dirty="0" err="1" smtClean="0"/>
              <a:t>Puech</a:t>
            </a:r>
            <a:r>
              <a:rPr lang="en-US" sz="2000" dirty="0" smtClean="0"/>
              <a:t>, Claude: Drilling into Complex 3D Models with </a:t>
            </a:r>
            <a:r>
              <a:rPr lang="en-US" sz="2000" dirty="0" err="1" smtClean="0"/>
              <a:t>Gimlenses,October</a:t>
            </a:r>
            <a:r>
              <a:rPr lang="en-US" sz="2000" dirty="0" smtClean="0"/>
              <a:t>, ACM 2013</a:t>
            </a:r>
            <a:endParaRPr lang="en-US" sz="2000" dirty="0"/>
          </a:p>
        </p:txBody>
      </p:sp>
    </p:spTree>
    <p:extLst>
      <p:ext uri="{BB962C8B-B14F-4D97-AF65-F5344CB8AC3E}">
        <p14:creationId xmlns:p14="http://schemas.microsoft.com/office/powerpoint/2010/main" val="17911848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REFERENCES</a:t>
            </a:r>
            <a:endParaRPr lang="en-US"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sz="2400" dirty="0" smtClean="0"/>
              <a:t>[12]</a:t>
            </a:r>
            <a:r>
              <a:rPr lang="en-US" sz="2000" dirty="0" smtClean="0"/>
              <a:t> The Unadorned Desk: Exploiting the Physical Space around a Display as an Input Canvas: Doris </a:t>
            </a:r>
            <a:r>
              <a:rPr lang="en-US" sz="2000" dirty="0" err="1" smtClean="0"/>
              <a:t>Hausen</a:t>
            </a:r>
            <a:r>
              <a:rPr lang="en-US" sz="2000" dirty="0" smtClean="0"/>
              <a:t> and Sebastian Boring and Saul Greenberg, INTERACT 2013</a:t>
            </a:r>
          </a:p>
          <a:p>
            <a:pPr marL="0" indent="0">
              <a:buNone/>
            </a:pPr>
            <a:r>
              <a:rPr lang="en-US" sz="2400" dirty="0" smtClean="0"/>
              <a:t>[13]</a:t>
            </a:r>
            <a:r>
              <a:rPr lang="en-US" sz="2000" dirty="0" smtClean="0"/>
              <a:t>http://en.wikipedia.org/wiki/X10_(industry_standard)</a:t>
            </a:r>
          </a:p>
          <a:p>
            <a:pPr marL="0" indent="0">
              <a:buNone/>
            </a:pPr>
            <a:r>
              <a:rPr lang="en-US" sz="2400" dirty="0" smtClean="0"/>
              <a:t>[14]</a:t>
            </a:r>
            <a:r>
              <a:rPr lang="en-US" sz="2000" dirty="0" smtClean="0"/>
              <a:t> </a:t>
            </a:r>
            <a:r>
              <a:rPr lang="en-US" sz="2000" dirty="0" smtClean="0">
                <a:hlinkClick r:id="rId2"/>
              </a:rPr>
              <a:t>http://www.control4.com/</a:t>
            </a:r>
            <a:endParaRPr lang="en-US" sz="2000" dirty="0" smtClean="0"/>
          </a:p>
          <a:p>
            <a:pPr marL="0" indent="0">
              <a:buNone/>
            </a:pPr>
            <a:r>
              <a:rPr lang="en-US" sz="2400" dirty="0" smtClean="0"/>
              <a:t>[15]</a:t>
            </a:r>
            <a:r>
              <a:rPr lang="en-US" sz="2400" dirty="0"/>
              <a:t> </a:t>
            </a:r>
            <a:r>
              <a:rPr lang="en-US" sz="2000" dirty="0" err="1"/>
              <a:t>Seong</a:t>
            </a:r>
            <a:r>
              <a:rPr lang="en-US" sz="2000" dirty="0"/>
              <a:t> </a:t>
            </a:r>
            <a:r>
              <a:rPr lang="en-US" sz="2000" dirty="0" err="1"/>
              <a:t>Peng</a:t>
            </a:r>
            <a:r>
              <a:rPr lang="en-US" sz="2000" dirty="0"/>
              <a:t> Lim; </a:t>
            </a:r>
            <a:r>
              <a:rPr lang="en-US" sz="2000" dirty="0" err="1"/>
              <a:t>Yeap</a:t>
            </a:r>
            <a:r>
              <a:rPr lang="en-US" sz="2000" dirty="0"/>
              <a:t>, </a:t>
            </a:r>
            <a:r>
              <a:rPr lang="en-US" sz="2000" dirty="0" err="1"/>
              <a:t>Gik</a:t>
            </a:r>
            <a:r>
              <a:rPr lang="en-US" sz="2000" dirty="0"/>
              <a:t> Hong, "</a:t>
            </a:r>
            <a:r>
              <a:rPr lang="en-US" sz="2000" dirty="0" err="1"/>
              <a:t>Centralised</a:t>
            </a:r>
            <a:r>
              <a:rPr lang="en-US" sz="2000" dirty="0"/>
              <a:t> Smart Home Control System via </a:t>
            </a:r>
            <a:r>
              <a:rPr lang="en-US" sz="2000" dirty="0" err="1"/>
              <a:t>XBee</a:t>
            </a:r>
            <a:r>
              <a:rPr lang="en-US" sz="2000" dirty="0"/>
              <a:t> transceivers," </a:t>
            </a:r>
            <a:r>
              <a:rPr lang="en-US" sz="2000" i="1" dirty="0"/>
              <a:t>Humanities, Science and Engineering (CHUSER), 2011 IEEE Colloquium on</a:t>
            </a:r>
            <a:r>
              <a:rPr lang="en-US" sz="2000" dirty="0"/>
              <a:t> , vol., no., pp.327,330, 5-6 Dec. 2011</a:t>
            </a:r>
            <a:r>
              <a:rPr lang="en-US" sz="2000" dirty="0" smtClean="0"/>
              <a:t/>
            </a:r>
            <a:br>
              <a:rPr lang="en-US" sz="2000" dirty="0" smtClean="0"/>
            </a:br>
            <a:r>
              <a:rPr lang="en-US" sz="2000" dirty="0" err="1"/>
              <a:t>doi</a:t>
            </a:r>
            <a:r>
              <a:rPr lang="en-US" sz="2000" dirty="0"/>
              <a:t>: </a:t>
            </a:r>
            <a:r>
              <a:rPr lang="en-US" sz="2000" dirty="0" smtClean="0"/>
              <a:t>10.1109/CHUSER.2011.6163743</a:t>
            </a:r>
          </a:p>
          <a:p>
            <a:pPr marL="0" indent="0">
              <a:buNone/>
            </a:pPr>
            <a:r>
              <a:rPr lang="en-US" sz="2000" dirty="0" smtClean="0"/>
              <a:t>[16]</a:t>
            </a:r>
            <a:r>
              <a:rPr lang="en-US" sz="2000" dirty="0"/>
              <a:t> Xiang Cao, Jacky </a:t>
            </a:r>
            <a:r>
              <a:rPr lang="en-US" sz="2000" dirty="0" err="1"/>
              <a:t>Jie</a:t>
            </a:r>
            <a:r>
              <a:rPr lang="en-US" sz="2000" dirty="0"/>
              <a:t> Li, and </a:t>
            </a:r>
            <a:r>
              <a:rPr lang="en-US" sz="2000" dirty="0" err="1"/>
              <a:t>Ravin</a:t>
            </a:r>
            <a:r>
              <a:rPr lang="en-US" sz="2000" dirty="0"/>
              <a:t> </a:t>
            </a:r>
            <a:r>
              <a:rPr lang="en-US" sz="2000" dirty="0" err="1"/>
              <a:t>Balakrishnan</a:t>
            </a:r>
            <a:r>
              <a:rPr lang="en-US" sz="2000" dirty="0"/>
              <a:t>. 2008. Peephole pointing: modeling acquisition of dynamically revealed targets. In </a:t>
            </a:r>
            <a:r>
              <a:rPr lang="en-US" sz="2000" i="1" dirty="0"/>
              <a:t>Proceedings of the SIGCHI Conference on Human Factors in Computing Systems</a:t>
            </a:r>
            <a:r>
              <a:rPr lang="en-US" sz="2000" dirty="0"/>
              <a:t> (CHI '08). ACM, New York, NY, USA, </a:t>
            </a:r>
            <a:r>
              <a:rPr lang="en-US" sz="2000" dirty="0" smtClean="0"/>
              <a:t>1699-1708</a:t>
            </a:r>
          </a:p>
          <a:p>
            <a:pPr marL="0" indent="0">
              <a:buNone/>
            </a:pPr>
            <a:r>
              <a:rPr lang="en-US" sz="2000" dirty="0"/>
              <a:t>[17] </a:t>
            </a:r>
            <a:r>
              <a:rPr lang="en-US" sz="2000" dirty="0">
                <a:hlinkClick r:id="rId3"/>
              </a:rPr>
              <a:t>https://</a:t>
            </a:r>
            <a:r>
              <a:rPr lang="en-US" sz="2000" dirty="0" smtClean="0">
                <a:hlinkClick r:id="rId3"/>
              </a:rPr>
              <a:t>www.sparkfun.com/datasheets/Wireless/Zigbee/XBee-Datasheet.pdf</a:t>
            </a:r>
            <a:endParaRPr lang="en-US" sz="2000" dirty="0" smtClean="0"/>
          </a:p>
          <a:p>
            <a:pPr marL="0" indent="0">
              <a:buNone/>
            </a:pPr>
            <a:r>
              <a:rPr lang="en-US" sz="2000" dirty="0"/>
              <a:t>[18] http://en.wikipedia.org/wiki/VISCA_Protocol</a:t>
            </a:r>
          </a:p>
        </p:txBody>
      </p:sp>
    </p:spTree>
    <p:extLst>
      <p:ext uri="{BB962C8B-B14F-4D97-AF65-F5344CB8AC3E}">
        <p14:creationId xmlns:p14="http://schemas.microsoft.com/office/powerpoint/2010/main" val="217714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i="1" dirty="0" smtClean="0"/>
              <a:t>Problem:</a:t>
            </a:r>
            <a:r>
              <a:rPr lang="en-US" b="1" dirty="0" smtClean="0"/>
              <a:t> </a:t>
            </a:r>
            <a:r>
              <a:rPr lang="en-US" dirty="0" smtClean="0"/>
              <a:t>Most of the commonly used remotes, only work for objects </a:t>
            </a:r>
            <a:r>
              <a:rPr lang="en-US" sz="3600" b="1" dirty="0" smtClean="0">
                <a:solidFill>
                  <a:schemeClr val="accent6">
                    <a:lumMod val="20000"/>
                    <a:lumOff val="80000"/>
                  </a:schemeClr>
                </a:solidFill>
              </a:rPr>
              <a:t>in the line of sight</a:t>
            </a:r>
            <a:r>
              <a:rPr lang="en-US" sz="3600" b="1" dirty="0" smtClean="0">
                <a:solidFill>
                  <a:schemeClr val="accent6"/>
                </a:solidFill>
              </a:rPr>
              <a:t> </a:t>
            </a:r>
            <a:r>
              <a:rPr lang="en-US" dirty="0" smtClean="0"/>
              <a:t>of the user. Thus they do</a:t>
            </a:r>
            <a:r>
              <a:rPr lang="en-US" dirty="0" smtClean="0">
                <a:solidFill>
                  <a:schemeClr val="accent6">
                    <a:lumMod val="20000"/>
                    <a:lumOff val="80000"/>
                  </a:schemeClr>
                </a:solidFill>
              </a:rPr>
              <a:t> </a:t>
            </a:r>
            <a:r>
              <a:rPr lang="en-US" sz="3600" b="1" dirty="0" smtClean="0">
                <a:solidFill>
                  <a:schemeClr val="accent6">
                    <a:lumMod val="20000"/>
                    <a:lumOff val="80000"/>
                  </a:schemeClr>
                </a:solidFill>
              </a:rPr>
              <a:t>not</a:t>
            </a:r>
            <a:r>
              <a:rPr lang="en-US" dirty="0" smtClean="0">
                <a:solidFill>
                  <a:schemeClr val="accent6">
                    <a:lumMod val="20000"/>
                    <a:lumOff val="80000"/>
                  </a:schemeClr>
                </a:solidFill>
              </a:rPr>
              <a:t> </a:t>
            </a:r>
            <a:r>
              <a:rPr lang="en-US" dirty="0" smtClean="0"/>
              <a:t>utilize the ability of users to remember the </a:t>
            </a:r>
            <a:r>
              <a:rPr lang="en-US" sz="3600" b="1" dirty="0" smtClean="0">
                <a:solidFill>
                  <a:schemeClr val="accent6">
                    <a:lumMod val="20000"/>
                    <a:lumOff val="80000"/>
                  </a:schemeClr>
                </a:solidFill>
              </a:rPr>
              <a:t>spatial location</a:t>
            </a:r>
            <a:r>
              <a:rPr lang="en-US" dirty="0" smtClean="0"/>
              <a:t> of objects in other rooms.</a:t>
            </a:r>
            <a:endParaRPr lang="en-US" i="1" dirty="0"/>
          </a:p>
        </p:txBody>
      </p:sp>
    </p:spTree>
    <p:extLst>
      <p:ext uri="{BB962C8B-B14F-4D97-AF65-F5344CB8AC3E}">
        <p14:creationId xmlns:p14="http://schemas.microsoft.com/office/powerpoint/2010/main" val="196990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229600" cy="6324600"/>
          </a:xfrm>
        </p:spPr>
        <p:txBody>
          <a:bodyPr>
            <a:normAutofit/>
          </a:bodyPr>
          <a:lstStyle/>
          <a:p>
            <a:pPr marL="0" indent="0">
              <a:buNone/>
            </a:pPr>
            <a:r>
              <a:rPr lang="en-US" sz="4000" b="1" dirty="0" smtClean="0">
                <a:solidFill>
                  <a:srgbClr val="FFC000"/>
                </a:solidFill>
              </a:rPr>
              <a:t>Objectives:</a:t>
            </a:r>
            <a:endParaRPr lang="en-US" sz="4000" b="1" dirty="0">
              <a:solidFill>
                <a:srgbClr val="FFC000"/>
              </a:solidFill>
            </a:endParaRPr>
          </a:p>
          <a:p>
            <a:pPr marL="0" indent="0">
              <a:buNone/>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A method to </a:t>
            </a:r>
            <a:r>
              <a:rPr lang="en-US" sz="4400" b="1" dirty="0" smtClean="0">
                <a:solidFill>
                  <a:schemeClr val="accent6">
                    <a:lumMod val="20000"/>
                    <a:lumOff val="80000"/>
                  </a:schemeClr>
                </a:solidFill>
              </a:rPr>
              <a:t>select</a:t>
            </a:r>
            <a:r>
              <a:rPr lang="en-US" dirty="0" smtClean="0"/>
              <a:t> objects in the </a:t>
            </a:r>
            <a:r>
              <a:rPr lang="en-US" sz="3600" b="1" dirty="0" smtClean="0">
                <a:solidFill>
                  <a:schemeClr val="accent6">
                    <a:lumMod val="20000"/>
                    <a:lumOff val="80000"/>
                  </a:schemeClr>
                </a:solidFill>
              </a:rPr>
              <a:t>same room</a:t>
            </a:r>
            <a:r>
              <a:rPr lang="en-US" dirty="0" smtClean="0">
                <a:solidFill>
                  <a:schemeClr val="accent6">
                    <a:lumMod val="20000"/>
                    <a:lumOff val="80000"/>
                  </a:schemeClr>
                </a:solidFill>
              </a:rPr>
              <a:t> </a:t>
            </a:r>
            <a:r>
              <a:rPr lang="en-US" dirty="0" smtClean="0"/>
              <a:t>as the user : Similar to the currently existing methods of distal control.</a:t>
            </a:r>
          </a:p>
        </p:txBody>
      </p:sp>
    </p:spTree>
    <p:extLst>
      <p:ext uri="{BB962C8B-B14F-4D97-AF65-F5344CB8AC3E}">
        <p14:creationId xmlns:p14="http://schemas.microsoft.com/office/powerpoint/2010/main" val="1252133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8229600" cy="1981200"/>
          </a:xfrm>
        </p:spPr>
        <p:txBody>
          <a:bodyPr>
            <a:normAutofit fontScale="92500" lnSpcReduction="20000"/>
          </a:bodyPr>
          <a:lstStyle/>
          <a:p>
            <a:pPr marL="0" indent="0">
              <a:buNone/>
            </a:pPr>
            <a:r>
              <a:rPr lang="en-US" dirty="0" smtClean="0"/>
              <a:t>2. A method to </a:t>
            </a:r>
            <a:r>
              <a:rPr lang="en-US" sz="3500" b="1" dirty="0" smtClean="0">
                <a:solidFill>
                  <a:schemeClr val="accent6">
                    <a:lumMod val="20000"/>
                    <a:lumOff val="80000"/>
                  </a:schemeClr>
                </a:solidFill>
              </a:rPr>
              <a:t>select objects in adjacent rooms</a:t>
            </a:r>
            <a:r>
              <a:rPr lang="en-US" dirty="0" smtClean="0"/>
              <a:t>:</a:t>
            </a:r>
          </a:p>
          <a:p>
            <a:pPr marL="0" indent="0">
              <a:buNone/>
            </a:pPr>
            <a:r>
              <a:rPr lang="en-US" dirty="0"/>
              <a:t> </a:t>
            </a:r>
            <a:r>
              <a:rPr lang="en-US" dirty="0" smtClean="0"/>
              <a:t>   So that the users utilize their </a:t>
            </a:r>
            <a:r>
              <a:rPr lang="en-US" b="1" i="1" dirty="0" smtClean="0">
                <a:solidFill>
                  <a:schemeClr val="accent6">
                    <a:lumMod val="20000"/>
                    <a:lumOff val="80000"/>
                  </a:schemeClr>
                </a:solidFill>
              </a:rPr>
              <a:t>spatial memory </a:t>
            </a:r>
            <a:r>
              <a:rPr lang="en-US" dirty="0" smtClean="0"/>
              <a:t>to</a:t>
            </a:r>
          </a:p>
          <a:p>
            <a:pPr marL="0" indent="0">
              <a:buNone/>
            </a:pPr>
            <a:r>
              <a:rPr lang="en-US" dirty="0"/>
              <a:t> </a:t>
            </a:r>
            <a:r>
              <a:rPr lang="en-US" dirty="0" smtClean="0"/>
              <a:t>   locate objects which are in the adjacent rooms,</a:t>
            </a:r>
          </a:p>
          <a:p>
            <a:pPr marL="0" indent="0">
              <a:buNone/>
            </a:pPr>
            <a:r>
              <a:rPr lang="en-US" dirty="0"/>
              <a:t> </a:t>
            </a:r>
            <a:r>
              <a:rPr lang="en-US" dirty="0" smtClean="0"/>
              <a:t>   and separated from the user, by a wall.</a:t>
            </a:r>
          </a:p>
          <a:p>
            <a:endParaRPr lang="en-US" dirty="0"/>
          </a:p>
        </p:txBody>
      </p:sp>
    </p:spTree>
    <p:extLst>
      <p:ext uri="{BB962C8B-B14F-4D97-AF65-F5344CB8AC3E}">
        <p14:creationId xmlns:p14="http://schemas.microsoft.com/office/powerpoint/2010/main" val="3732551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9525000" cy="4525963"/>
          </a:xfrm>
        </p:spPr>
        <p:txBody>
          <a:bodyPr/>
          <a:lstStyle/>
          <a:p>
            <a:pPr marL="0" indent="0">
              <a:buNone/>
            </a:pPr>
            <a:r>
              <a:rPr lang="en-US" dirty="0" smtClean="0"/>
              <a:t>3. An </a:t>
            </a:r>
            <a:r>
              <a:rPr lang="en-US" sz="3600" b="1" dirty="0" smtClean="0">
                <a:solidFill>
                  <a:schemeClr val="accent6">
                    <a:lumMod val="20000"/>
                    <a:lumOff val="80000"/>
                  </a:schemeClr>
                </a:solidFill>
              </a:rPr>
              <a:t>intuitive interaction method</a:t>
            </a:r>
            <a:r>
              <a:rPr lang="en-US" sz="3600" dirty="0" smtClean="0"/>
              <a:t> </a:t>
            </a:r>
            <a:r>
              <a:rPr lang="en-US" dirty="0" smtClean="0"/>
              <a:t>which does</a:t>
            </a:r>
          </a:p>
          <a:p>
            <a:pPr marL="0" indent="0">
              <a:buNone/>
            </a:pPr>
            <a:r>
              <a:rPr lang="en-US" dirty="0" smtClean="0"/>
              <a:t>    </a:t>
            </a:r>
            <a:r>
              <a:rPr lang="en-US" b="1" dirty="0" smtClean="0">
                <a:solidFill>
                  <a:schemeClr val="accent6">
                    <a:lumMod val="20000"/>
                    <a:lumOff val="80000"/>
                  </a:schemeClr>
                </a:solidFill>
              </a:rPr>
              <a:t>not</a:t>
            </a:r>
            <a:r>
              <a:rPr lang="en-US" dirty="0" smtClean="0"/>
              <a:t> divide the user’s focus from the object to</a:t>
            </a:r>
          </a:p>
          <a:p>
            <a:pPr marL="0" indent="0">
              <a:buNone/>
            </a:pPr>
            <a:r>
              <a:rPr lang="en-US" dirty="0" smtClean="0"/>
              <a:t>    the remote : Lesser cognitive load on the</a:t>
            </a:r>
          </a:p>
          <a:p>
            <a:pPr marL="0" indent="0">
              <a:buNone/>
            </a:pPr>
            <a:r>
              <a:rPr lang="en-US" dirty="0"/>
              <a:t> </a:t>
            </a:r>
            <a:r>
              <a:rPr lang="en-US" dirty="0" smtClean="0"/>
              <a:t>   mind of the user, if the focus is always on the</a:t>
            </a:r>
          </a:p>
          <a:p>
            <a:pPr marL="0" indent="0">
              <a:buNone/>
            </a:pPr>
            <a:r>
              <a:rPr lang="en-US" dirty="0"/>
              <a:t> </a:t>
            </a:r>
            <a:r>
              <a:rPr lang="en-US" dirty="0" smtClean="0"/>
              <a:t>   object being controlled, and not on the</a:t>
            </a:r>
          </a:p>
          <a:p>
            <a:pPr marL="0" indent="0">
              <a:buNone/>
            </a:pPr>
            <a:r>
              <a:rPr lang="en-US" dirty="0"/>
              <a:t> </a:t>
            </a:r>
            <a:r>
              <a:rPr lang="en-US" dirty="0" smtClean="0"/>
              <a:t>   controller.</a:t>
            </a:r>
          </a:p>
          <a:p>
            <a:pPr marL="0" indent="0">
              <a:buNone/>
            </a:pPr>
            <a:endParaRPr lang="en-US" dirty="0" smtClean="0"/>
          </a:p>
        </p:txBody>
      </p:sp>
    </p:spTree>
    <p:extLst>
      <p:ext uri="{BB962C8B-B14F-4D97-AF65-F5344CB8AC3E}">
        <p14:creationId xmlns:p14="http://schemas.microsoft.com/office/powerpoint/2010/main" val="2835939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600200"/>
            <a:ext cx="9829800" cy="4525963"/>
          </a:xfrm>
        </p:spPr>
        <p:txBody>
          <a:bodyPr/>
          <a:lstStyle/>
          <a:p>
            <a:pPr marL="0" indent="0">
              <a:buNone/>
            </a:pPr>
            <a:r>
              <a:rPr lang="en-US" dirty="0" smtClean="0"/>
              <a:t>4. </a:t>
            </a:r>
            <a:r>
              <a:rPr lang="en-US" sz="4000" b="1" dirty="0" smtClean="0">
                <a:solidFill>
                  <a:schemeClr val="accent6">
                    <a:lumMod val="20000"/>
                    <a:lumOff val="80000"/>
                  </a:schemeClr>
                </a:solidFill>
              </a:rPr>
              <a:t>Augmenting Objects </a:t>
            </a:r>
            <a:r>
              <a:rPr lang="en-US" dirty="0" smtClean="0"/>
              <a:t>with Digital information: </a:t>
            </a:r>
          </a:p>
          <a:p>
            <a:pPr marL="0" indent="0">
              <a:buNone/>
            </a:pPr>
            <a:r>
              <a:rPr lang="en-US" dirty="0"/>
              <a:t> </a:t>
            </a:r>
            <a:r>
              <a:rPr lang="en-US" dirty="0" smtClean="0"/>
              <a:t>   Displaying information on and around objects,</a:t>
            </a:r>
          </a:p>
          <a:p>
            <a:pPr marL="0" indent="0">
              <a:buNone/>
            </a:pPr>
            <a:r>
              <a:rPr lang="en-US" dirty="0"/>
              <a:t> </a:t>
            </a:r>
            <a:r>
              <a:rPr lang="en-US" dirty="0" smtClean="0"/>
              <a:t>   using a hand-held projector.</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2788188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TotalTime>
  <Words>1871</Words>
  <Application>Microsoft Office PowerPoint</Application>
  <PresentationFormat>On-screen Show (4:3)</PresentationFormat>
  <Paragraphs>220</Paragraphs>
  <Slides>47</Slides>
  <Notes>5</Notes>
  <HiddenSlides>0</HiddenSlides>
  <MMClips>3</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SUPERVISION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Related Work</vt:lpstr>
      <vt:lpstr>PowerPoint Presentation</vt:lpstr>
      <vt:lpstr>PowerPoint Presentation</vt:lpstr>
      <vt:lpstr>PowerPoint Presentation</vt:lpstr>
      <vt:lpstr>PowerPoint Presentation</vt:lpstr>
      <vt:lpstr>RFIG-Lamps(Raskar et. al [6])</vt:lpstr>
      <vt:lpstr>PowerPoint Presentation</vt:lpstr>
      <vt:lpstr>PowerPoint Presentation</vt:lpstr>
      <vt:lpstr>Other Related Works</vt:lpstr>
      <vt:lpstr>SuperVision-THE CONCEPT</vt:lpstr>
      <vt:lpstr>SuperVision-THE CONCEPT</vt:lpstr>
      <vt:lpstr>The Two Important Metaphors</vt:lpstr>
      <vt:lpstr>PowerPoint Presentation</vt:lpstr>
      <vt:lpstr>Implementation</vt:lpstr>
      <vt:lpstr>Tracking of Pointing Device</vt:lpstr>
      <vt:lpstr>Tracking of Pointing Device</vt:lpstr>
      <vt:lpstr>PowerPoint Presentation</vt:lpstr>
      <vt:lpstr>Prototype of Pointing Device</vt:lpstr>
      <vt:lpstr>The System Setup</vt:lpstr>
      <vt:lpstr>PowerPoint Presentation</vt:lpstr>
      <vt:lpstr>Software on the Host Computer</vt:lpstr>
      <vt:lpstr>Software on the Host Computer</vt:lpstr>
      <vt:lpstr>Example Interaction</vt:lpstr>
      <vt:lpstr>Example Interaction</vt:lpstr>
      <vt:lpstr>Example Interaction</vt:lpstr>
      <vt:lpstr>Example Interaction</vt:lpstr>
      <vt:lpstr>Example Applications</vt:lpstr>
      <vt:lpstr>Example Applications</vt:lpstr>
      <vt:lpstr>Example Applications</vt:lpstr>
      <vt:lpstr>Example Applications</vt:lpstr>
      <vt:lpstr>Example Applications</vt:lpstr>
      <vt:lpstr>Future Work</vt:lpstr>
      <vt:lpstr>Conclusion</vt:lpstr>
      <vt:lpstr>References</vt:lpstr>
      <vt:lpstr>References</vt:lpstr>
      <vt:lpstr>REFERENCES</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SUPERVISION</dc:title>
  <dc:creator>Sarthak</dc:creator>
  <cp:lastModifiedBy>Sarthak</cp:lastModifiedBy>
  <cp:revision>46</cp:revision>
  <dcterms:created xsi:type="dcterms:W3CDTF">2014-04-28T09:07:56Z</dcterms:created>
  <dcterms:modified xsi:type="dcterms:W3CDTF">2014-04-29T15:06:01Z</dcterms:modified>
</cp:coreProperties>
</file>